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617" r:id="rId1"/>
  </p:sldMasterIdLst>
  <p:notesMasterIdLst>
    <p:notesMasterId r:id="rId9"/>
  </p:notesMasterIdLst>
  <p:handoutMasterIdLst>
    <p:handoutMasterId r:id="rId10"/>
  </p:handoutMasterIdLst>
  <p:sldIdLst>
    <p:sldId id="427" r:id="rId2"/>
    <p:sldId id="424" r:id="rId3"/>
    <p:sldId id="436" r:id="rId4"/>
    <p:sldId id="422" r:id="rId5"/>
    <p:sldId id="434" r:id="rId6"/>
    <p:sldId id="433" r:id="rId7"/>
    <p:sldId id="423" r:id="rId8"/>
  </p:sldIdLst>
  <p:sldSz cx="9906000" cy="6858000" type="A4"/>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808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86390" autoAdjust="0"/>
  </p:normalViewPr>
  <p:slideViewPr>
    <p:cSldViewPr>
      <p:cViewPr varScale="1">
        <p:scale>
          <a:sx n="71" d="100"/>
          <a:sy n="71" d="100"/>
        </p:scale>
        <p:origin x="1380" y="72"/>
      </p:cViewPr>
      <p:guideLst>
        <p:guide orient="horz" pos="2160"/>
        <p:guide pos="3120"/>
      </p:guideLst>
    </p:cSldViewPr>
  </p:slideViewPr>
  <p:outlineViewPr>
    <p:cViewPr>
      <p:scale>
        <a:sx n="33" d="100"/>
        <a:sy n="33" d="100"/>
      </p:scale>
      <p:origin x="18" y="7182"/>
    </p:cViewPr>
  </p:outlineViewPr>
  <p:notesTextViewPr>
    <p:cViewPr>
      <p:scale>
        <a:sx n="150" d="100"/>
        <a:sy n="150" d="100"/>
      </p:scale>
      <p:origin x="0" y="0"/>
    </p:cViewPr>
  </p:notesTextViewPr>
  <p:gridSpacing cx="72008" cy="72008"/>
</p:viewPr>
</file>

<file path=ppt/_rels/presentation.xml.rels>&#65279;<?xml version="1.0" encoding="UTF-8" standalone="yes"?><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6253"/>
          </a:xfrm>
          <a:prstGeom prst="rect">
            <a:avLst/>
          </a:prstGeom>
        </p:spPr>
        <p:txBody>
          <a:bodyPr vert="horz" lIns="92067" tIns="46032" rIns="92067" bIns="46032" rtlCol="0"/>
          <a:lstStyle>
            <a:lvl1pPr algn="l" eaLnBrk="1" hangingPunct="1">
              <a:defRPr sz="1200">
                <a:latin typeface="Arial" pitchFamily="34" charset="0"/>
              </a:defRPr>
            </a:lvl1pPr>
          </a:lstStyle>
          <a:p>
            <a:pPr>
              <a:defRPr/>
            </a:pPr>
            <a:endParaRPr lang="ja-JP" altLang="en-US"/>
          </a:p>
        </p:txBody>
      </p:sp>
      <p:sp>
        <p:nvSpPr>
          <p:cNvPr id="3" name="日付プレースホルダー 2"/>
          <p:cNvSpPr>
            <a:spLocks noGrp="1"/>
          </p:cNvSpPr>
          <p:nvPr>
            <p:ph type="dt" sz="quarter" idx="1"/>
          </p:nvPr>
        </p:nvSpPr>
        <p:spPr>
          <a:xfrm>
            <a:off x="3850644" y="3"/>
            <a:ext cx="2945448" cy="496253"/>
          </a:xfrm>
          <a:prstGeom prst="rect">
            <a:avLst/>
          </a:prstGeom>
        </p:spPr>
        <p:txBody>
          <a:bodyPr vert="horz" lIns="92067" tIns="46032" rIns="92067" bIns="46032" rtlCol="0"/>
          <a:lstStyle>
            <a:lvl1pPr algn="r" eaLnBrk="1" hangingPunct="1">
              <a:defRPr sz="1200">
                <a:latin typeface="Arial" pitchFamily="34" charset="0"/>
              </a:defRPr>
            </a:lvl1pPr>
          </a:lstStyle>
          <a:p>
            <a:pPr>
              <a:defRPr/>
            </a:pPr>
            <a:fld id="{F18712BE-88F7-4DFF-81AF-2366B2E0F1BE}" type="datetimeFigureOut">
              <a:rPr lang="ja-JP" altLang="en-US"/>
              <a:pPr>
                <a:defRPr/>
              </a:pPr>
              <a:t>2025/4/17</a:t>
            </a:fld>
            <a:endParaRPr lang="ja-JP" altLang="en-US"/>
          </a:p>
        </p:txBody>
      </p:sp>
      <p:sp>
        <p:nvSpPr>
          <p:cNvPr id="4" name="フッター プレースホルダー 3"/>
          <p:cNvSpPr>
            <a:spLocks noGrp="1"/>
          </p:cNvSpPr>
          <p:nvPr>
            <p:ph type="ftr" sz="quarter" idx="2"/>
          </p:nvPr>
        </p:nvSpPr>
        <p:spPr>
          <a:xfrm>
            <a:off x="1" y="9428802"/>
            <a:ext cx="2945448" cy="496252"/>
          </a:xfrm>
          <a:prstGeom prst="rect">
            <a:avLst/>
          </a:prstGeom>
        </p:spPr>
        <p:txBody>
          <a:bodyPr vert="horz" lIns="92067" tIns="46032" rIns="92067" bIns="46032" rtlCol="0" anchor="b"/>
          <a:lstStyle>
            <a:lvl1pPr algn="l" eaLnBrk="1" hangingPunct="1">
              <a:defRPr sz="1200">
                <a:latin typeface="Arial"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3850644" y="9428802"/>
            <a:ext cx="2945448" cy="496252"/>
          </a:xfrm>
          <a:prstGeom prst="rect">
            <a:avLst/>
          </a:prstGeom>
        </p:spPr>
        <p:txBody>
          <a:bodyPr vert="horz" wrap="square" lIns="92067" tIns="46032" rIns="92067" bIns="46032" numCol="1" anchor="b" anchorCtr="0" compatLnSpc="1">
            <a:prstTxWarp prst="textNoShape">
              <a:avLst/>
            </a:prstTxWarp>
          </a:bodyPr>
          <a:lstStyle>
            <a:lvl1pPr algn="r" eaLnBrk="1" hangingPunct="1">
              <a:defRPr sz="1200"/>
            </a:lvl1pPr>
          </a:lstStyle>
          <a:p>
            <a:pPr>
              <a:defRPr/>
            </a:pPr>
            <a:fld id="{89E3FB35-CFB2-40E4-87D2-8CFEE6FE408B}" type="slidenum">
              <a:rPr lang="ja-JP" altLang="en-US"/>
              <a:pPr>
                <a:defRPr/>
              </a:pPr>
              <a:t>‹#›</a:t>
            </a:fld>
            <a:endParaRPr lang="ja-JP" altLang="en-US"/>
          </a:p>
        </p:txBody>
      </p:sp>
    </p:spTree>
    <p:extLst>
      <p:ext uri="{BB962C8B-B14F-4D97-AF65-F5344CB8AC3E}">
        <p14:creationId xmlns:p14="http://schemas.microsoft.com/office/powerpoint/2010/main" val="42837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6253"/>
          </a:xfrm>
          <a:prstGeom prst="rect">
            <a:avLst/>
          </a:prstGeom>
        </p:spPr>
        <p:txBody>
          <a:bodyPr vert="horz" lIns="92067" tIns="46032" rIns="92067" bIns="46032" rtlCol="0"/>
          <a:lstStyle>
            <a:lvl1pPr algn="l" eaLnBrk="1" hangingPunct="1">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0644" y="3"/>
            <a:ext cx="2945448" cy="496253"/>
          </a:xfrm>
          <a:prstGeom prst="rect">
            <a:avLst/>
          </a:prstGeom>
        </p:spPr>
        <p:txBody>
          <a:bodyPr vert="horz" lIns="92067" tIns="46032" rIns="92067" bIns="46032" rtlCol="0"/>
          <a:lstStyle>
            <a:lvl1pPr algn="r" eaLnBrk="1" hangingPunct="1">
              <a:defRPr sz="1200">
                <a:latin typeface="Arial" charset="0"/>
              </a:defRPr>
            </a:lvl1pPr>
          </a:lstStyle>
          <a:p>
            <a:pPr>
              <a:defRPr/>
            </a:pPr>
            <a:fld id="{DA412E8B-0CEF-459F-9161-CE0728732B5A}" type="datetimeFigureOut">
              <a:rPr lang="ja-JP" altLang="en-US"/>
              <a:pPr>
                <a:defRPr/>
              </a:pPr>
              <a:t>2025/4/17</a:t>
            </a:fld>
            <a:endParaRPr lang="ja-JP" altLang="en-US"/>
          </a:p>
        </p:txBody>
      </p:sp>
      <p:sp>
        <p:nvSpPr>
          <p:cNvPr id="4" name="スライド イメージ プレースホルダー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2067" tIns="46032" rIns="92067" bIns="46032" rtlCol="0" anchor="ctr"/>
          <a:lstStyle/>
          <a:p>
            <a:pPr lvl="0"/>
            <a:endParaRPr lang="ja-JP" altLang="en-US" noProof="0"/>
          </a:p>
        </p:txBody>
      </p:sp>
      <p:sp>
        <p:nvSpPr>
          <p:cNvPr id="5" name="ノート プレースホルダー 4"/>
          <p:cNvSpPr>
            <a:spLocks noGrp="1"/>
          </p:cNvSpPr>
          <p:nvPr>
            <p:ph type="body" sz="quarter" idx="3"/>
          </p:nvPr>
        </p:nvSpPr>
        <p:spPr>
          <a:xfrm>
            <a:off x="680091" y="4715194"/>
            <a:ext cx="5437505" cy="4466274"/>
          </a:xfrm>
          <a:prstGeom prst="rect">
            <a:avLst/>
          </a:prstGeom>
        </p:spPr>
        <p:txBody>
          <a:bodyPr vert="horz" lIns="92067" tIns="46032" rIns="92067" bIns="4603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428802"/>
            <a:ext cx="2945448" cy="496252"/>
          </a:xfrm>
          <a:prstGeom prst="rect">
            <a:avLst/>
          </a:prstGeom>
        </p:spPr>
        <p:txBody>
          <a:bodyPr vert="horz" lIns="92067" tIns="46032" rIns="92067" bIns="46032" rtlCol="0" anchor="b"/>
          <a:lstStyle>
            <a:lvl1pPr algn="l" eaLnBrk="1" hangingPunct="1">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0644" y="9428802"/>
            <a:ext cx="2945448" cy="496252"/>
          </a:xfrm>
          <a:prstGeom prst="rect">
            <a:avLst/>
          </a:prstGeom>
        </p:spPr>
        <p:txBody>
          <a:bodyPr vert="horz" wrap="square" lIns="92067" tIns="46032" rIns="92067" bIns="46032" numCol="1" anchor="b" anchorCtr="0" compatLnSpc="1">
            <a:prstTxWarp prst="textNoShape">
              <a:avLst/>
            </a:prstTxWarp>
          </a:bodyPr>
          <a:lstStyle>
            <a:lvl1pPr algn="r" eaLnBrk="1" hangingPunct="1">
              <a:defRPr sz="1200"/>
            </a:lvl1pPr>
          </a:lstStyle>
          <a:p>
            <a:pPr>
              <a:defRPr/>
            </a:pPr>
            <a:fld id="{8E812FD7-6F65-4303-BB71-71C203AAC018}" type="slidenum">
              <a:rPr lang="ja-JP" altLang="en-US"/>
              <a:pPr>
                <a:defRPr/>
              </a:pPr>
              <a:t>‹#›</a:t>
            </a:fld>
            <a:endParaRPr lang="ja-JP" altLang="en-US"/>
          </a:p>
        </p:txBody>
      </p:sp>
    </p:spTree>
    <p:extLst>
      <p:ext uri="{BB962C8B-B14F-4D97-AF65-F5344CB8AC3E}">
        <p14:creationId xmlns:p14="http://schemas.microsoft.com/office/powerpoint/2010/main" val="3285803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4" name="タイトル 1"/>
          <p:cNvSpPr>
            <a:spLocks noGrp="1"/>
          </p:cNvSpPr>
          <p:nvPr>
            <p:ph type="ctrTitle"/>
          </p:nvPr>
        </p:nvSpPr>
        <p:spPr>
          <a:xfrm>
            <a:off x="236476" y="2671726"/>
            <a:ext cx="9433048" cy="1514549"/>
          </a:xfrm>
        </p:spPr>
        <p:txBody>
          <a:bodyPr anchor="ctr" anchorCtr="0"/>
          <a:lstStyle>
            <a:lvl1pPr algn="ctr">
              <a:defRPr sz="4000">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49602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タイトル 1"/>
          <p:cNvSpPr>
            <a:spLocks noGrp="1"/>
          </p:cNvSpPr>
          <p:nvPr>
            <p:ph type="title"/>
          </p:nvPr>
        </p:nvSpPr>
        <p:spPr>
          <a:xfrm>
            <a:off x="273050" y="152400"/>
            <a:ext cx="9359900" cy="392113"/>
          </a:xfrm>
        </p:spPr>
        <p:txBody>
          <a:bodyPr/>
          <a:lstStyle>
            <a:lvl1pPr>
              <a:defRPr sz="18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マスター タイトルの書式設定</a:t>
            </a:r>
            <a:endParaRPr lang="en-US" dirty="0"/>
          </a:p>
        </p:txBody>
      </p:sp>
      <p:sp>
        <p:nvSpPr>
          <p:cNvPr id="8" name="テキスト プレースホルダー 12"/>
          <p:cNvSpPr>
            <a:spLocks noGrp="1"/>
          </p:cNvSpPr>
          <p:nvPr>
            <p:ph idx="1"/>
          </p:nvPr>
        </p:nvSpPr>
        <p:spPr bwMode="auto">
          <a:xfrm>
            <a:off x="273050" y="633413"/>
            <a:ext cx="9359900"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ClrTx/>
              <a:buSzPct val="100000"/>
              <a:buFont typeface="+mj-lt"/>
              <a:buNone/>
              <a:defRPr sz="1400">
                <a:latin typeface="Meiryo UI" panose="020B0604030504040204" pitchFamily="50" charset="-128"/>
                <a:ea typeface="Meiryo UI" panose="020B0604030504040204" pitchFamily="50" charset="-128"/>
              </a:defRPr>
            </a:lvl1pPr>
            <a:lvl2pPr marL="617538" indent="-342900">
              <a:buClrTx/>
              <a:buFont typeface="+mj-ea"/>
              <a:buAutoNum type="circleNumDbPlain"/>
              <a:defRPr/>
            </a:lvl2pPr>
            <a:lvl3pPr>
              <a:buClrTx/>
              <a:buFont typeface="+mj-ea"/>
              <a:buAutoNum type="circleNumDbPlain"/>
              <a:defRPr/>
            </a:lvl3pPr>
            <a:lvl4pPr>
              <a:buClrTx/>
              <a:buFont typeface="+mj-ea"/>
              <a:buAutoNum type="circleNumDbPlain"/>
              <a:defRPr/>
            </a:lvl4pPr>
            <a:lvl5pPr>
              <a:buClrTx/>
              <a:buFont typeface="+mj-ea"/>
              <a:buAutoNum type="circleNumDbPlain"/>
              <a:defRPr/>
            </a:lvl5pPr>
          </a:lstStyle>
          <a:p>
            <a:pPr lvl="0"/>
            <a:r>
              <a:rPr lang="ja-JP" altLang="en-US" noProof="0" dirty="0"/>
              <a:t>マスター テキストの書式設定</a:t>
            </a:r>
          </a:p>
        </p:txBody>
      </p:sp>
    </p:spTree>
    <p:extLst>
      <p:ext uri="{BB962C8B-B14F-4D97-AF65-F5344CB8AC3E}">
        <p14:creationId xmlns:p14="http://schemas.microsoft.com/office/powerpoint/2010/main" val="34032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白紙">
    <p:spTree>
      <p:nvGrpSpPr>
        <p:cNvPr id="1" name=""/>
        <p:cNvGrpSpPr/>
        <p:nvPr/>
      </p:nvGrpSpPr>
      <p:grpSpPr>
        <a:xfrm>
          <a:off x="0" y="0"/>
          <a:ext cx="0" cy="0"/>
          <a:chOff x="0" y="0"/>
          <a:chExt cx="0" cy="0"/>
        </a:xfrm>
      </p:grpSpPr>
      <p:sp>
        <p:nvSpPr>
          <p:cNvPr id="4" name="タイトル 1"/>
          <p:cNvSpPr>
            <a:spLocks noGrp="1"/>
          </p:cNvSpPr>
          <p:nvPr>
            <p:ph type="title"/>
          </p:nvPr>
        </p:nvSpPr>
        <p:spPr>
          <a:xfrm>
            <a:off x="273050" y="152400"/>
            <a:ext cx="9359900" cy="392113"/>
          </a:xfrm>
        </p:spPr>
        <p:txBody>
          <a:bodyPr/>
          <a:lstStyle>
            <a:lvl1pPr>
              <a:defRPr>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269613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2分割">
    <p:spTree>
      <p:nvGrpSpPr>
        <p:cNvPr id="1" name=""/>
        <p:cNvGrpSpPr/>
        <p:nvPr/>
      </p:nvGrpSpPr>
      <p:grpSpPr>
        <a:xfrm>
          <a:off x="0" y="0"/>
          <a:ext cx="0" cy="0"/>
          <a:chOff x="0" y="0"/>
          <a:chExt cx="0" cy="0"/>
        </a:xfrm>
      </p:grpSpPr>
      <p:sp>
        <p:nvSpPr>
          <p:cNvPr id="7" name="タイトル 1"/>
          <p:cNvSpPr>
            <a:spLocks noGrp="1"/>
          </p:cNvSpPr>
          <p:nvPr>
            <p:ph type="title"/>
          </p:nvPr>
        </p:nvSpPr>
        <p:spPr>
          <a:xfrm>
            <a:off x="273050" y="152400"/>
            <a:ext cx="9359900" cy="392113"/>
          </a:xfrm>
        </p:spPr>
        <p:txBody>
          <a:bodyPr/>
          <a:lstStyle>
            <a:lvl1pPr>
              <a:defRPr>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graphicFrame>
        <p:nvGraphicFramePr>
          <p:cNvPr id="8" name="コンテンツ プレースホルダー 6"/>
          <p:cNvGraphicFramePr>
            <a:graphicFrameLocks/>
          </p:cNvGraphicFramePr>
          <p:nvPr userDrawn="1">
            <p:extLst>
              <p:ext uri="{D42A27DB-BD31-4B8C-83A1-F6EECF244321}">
                <p14:modId xmlns:p14="http://schemas.microsoft.com/office/powerpoint/2010/main" val="2726122441"/>
              </p:ext>
            </p:extLst>
          </p:nvPr>
        </p:nvGraphicFramePr>
        <p:xfrm>
          <a:off x="270125" y="602255"/>
          <a:ext cx="9359900" cy="6224587"/>
        </p:xfrm>
        <a:graphic>
          <a:graphicData uri="http://schemas.openxmlformats.org/drawingml/2006/table">
            <a:tbl>
              <a:tblPr/>
              <a:tblGrid>
                <a:gridCol w="4679950">
                  <a:extLst>
                    <a:ext uri="{9D8B030D-6E8A-4147-A177-3AD203B41FA5}">
                      <a16:colId xmlns:a16="http://schemas.microsoft.com/office/drawing/2014/main" val="20000"/>
                    </a:ext>
                  </a:extLst>
                </a:gridCol>
                <a:gridCol w="4679950">
                  <a:extLst>
                    <a:ext uri="{9D8B030D-6E8A-4147-A177-3AD203B41FA5}">
                      <a16:colId xmlns:a16="http://schemas.microsoft.com/office/drawing/2014/main" val="20001"/>
                    </a:ext>
                  </a:extLst>
                </a:gridCol>
              </a:tblGrid>
              <a:tr h="6224587">
                <a:tc>
                  <a:txBody>
                    <a:bodyPr/>
                    <a:lstStyle>
                      <a:lvl1pPr>
                        <a:spcBef>
                          <a:spcPts val="600"/>
                        </a:spcBef>
                        <a:buClr>
                          <a:schemeClr val="accent1"/>
                        </a:buClr>
                        <a:buSzPct val="76000"/>
                        <a:buFont typeface="Wingdings 3" pitchFamily="18" charset="2"/>
                        <a:defRPr kumimoji="1" sz="1400">
                          <a:solidFill>
                            <a:schemeClr val="tx1"/>
                          </a:solidFill>
                          <a:latin typeface="Meiryo UI" pitchFamily="50" charset="-128"/>
                          <a:ea typeface="Meiryo UI" pitchFamily="50" charset="-128"/>
                          <a:cs typeface="Meiryo UI" pitchFamily="50" charset="-128"/>
                        </a:defRPr>
                      </a:lvl1pPr>
                      <a:lvl2pPr marL="742950" indent="-285750">
                        <a:spcBef>
                          <a:spcPts val="500"/>
                        </a:spcBef>
                        <a:buClr>
                          <a:schemeClr val="accent2"/>
                        </a:buClr>
                        <a:buSzPct val="76000"/>
                        <a:buFont typeface="Wingdings 3" pitchFamily="18" charset="2"/>
                        <a:defRPr kumimoji="1" sz="1200">
                          <a:solidFill>
                            <a:schemeClr val="tx2"/>
                          </a:solidFill>
                          <a:latin typeface="Meiryo UI" pitchFamily="50" charset="-128"/>
                          <a:ea typeface="Meiryo UI" pitchFamily="50" charset="-128"/>
                          <a:cs typeface="Meiryo UI" pitchFamily="50" charset="-128"/>
                        </a:defRPr>
                      </a:lvl2pPr>
                      <a:lvl3pPr marL="1143000" indent="-228600">
                        <a:spcBef>
                          <a:spcPts val="500"/>
                        </a:spcBef>
                        <a:buClr>
                          <a:srgbClr val="BCBCBC"/>
                        </a:buClr>
                        <a:buSzPct val="76000"/>
                        <a:buFont typeface="Wingdings 3" pitchFamily="18" charset="2"/>
                        <a:defRPr kumimoji="1" sz="1000">
                          <a:solidFill>
                            <a:schemeClr val="tx1"/>
                          </a:solidFill>
                          <a:latin typeface="Meiryo UI" pitchFamily="50" charset="-128"/>
                          <a:ea typeface="Meiryo UI" pitchFamily="50" charset="-128"/>
                          <a:cs typeface="Meiryo UI" pitchFamily="50" charset="-128"/>
                        </a:defRPr>
                      </a:lvl3pPr>
                      <a:lvl4pPr marL="1600200" indent="-228600">
                        <a:spcBef>
                          <a:spcPts val="400"/>
                        </a:spcBef>
                        <a:buClr>
                          <a:srgbClr val="8BA2B4"/>
                        </a:buClr>
                        <a:buSzPct val="70000"/>
                        <a:buFont typeface="Wingdings" pitchFamily="2" charset="2"/>
                        <a:defRPr kumimoji="1" sz="1000">
                          <a:solidFill>
                            <a:schemeClr val="tx1"/>
                          </a:solidFill>
                          <a:latin typeface="Meiryo UI" pitchFamily="50" charset="-128"/>
                          <a:ea typeface="Meiryo UI" pitchFamily="50" charset="-128"/>
                          <a:cs typeface="Meiryo UI" pitchFamily="50" charset="-128"/>
                        </a:defRPr>
                      </a:lvl4pPr>
                      <a:lvl5pPr marL="2057400" indent="-228600">
                        <a:spcBef>
                          <a:spcPts val="300"/>
                        </a:spcBef>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mj-ea"/>
                        <a:buNone/>
                        <a:tabLst/>
                      </a:pPr>
                      <a:endPar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T="45718" marB="45718" horzOverflow="overflow">
                    <a:lnL>
                      <a:noFill/>
                    </a:lnL>
                    <a:lnR w="12700" cap="flat" cmpd="sng" algn="ctr">
                      <a:solidFill>
                        <a:schemeClr val="accent3"/>
                      </a:solidFill>
                      <a:prstDash val="solid"/>
                      <a:round/>
                      <a:headEnd type="none" w="med" len="med"/>
                      <a:tailEnd type="none" w="med" len="med"/>
                    </a:lnR>
                    <a:lnT>
                      <a:noFill/>
                    </a:lnT>
                    <a:lnB>
                      <a:noFill/>
                    </a:lnB>
                    <a:lnTlToBr>
                      <a:noFill/>
                    </a:lnTlToBr>
                    <a:lnBlToTr>
                      <a:noFill/>
                    </a:lnBlToTr>
                    <a:noFill/>
                  </a:tcPr>
                </a:tc>
                <a:tc>
                  <a:txBody>
                    <a:bodyPr/>
                    <a:lstStyle>
                      <a:lvl1pPr>
                        <a:spcBef>
                          <a:spcPts val="600"/>
                        </a:spcBef>
                        <a:buClr>
                          <a:schemeClr val="accent1"/>
                        </a:buClr>
                        <a:buSzPct val="76000"/>
                        <a:buFont typeface="Wingdings 3" pitchFamily="18" charset="2"/>
                        <a:defRPr kumimoji="1" sz="1400">
                          <a:solidFill>
                            <a:schemeClr val="tx1"/>
                          </a:solidFill>
                          <a:latin typeface="Meiryo UI" pitchFamily="50" charset="-128"/>
                          <a:ea typeface="Meiryo UI" pitchFamily="50" charset="-128"/>
                          <a:cs typeface="Meiryo UI" pitchFamily="50" charset="-128"/>
                        </a:defRPr>
                      </a:lvl1pPr>
                      <a:lvl2pPr marL="742950" indent="-285750">
                        <a:spcBef>
                          <a:spcPts val="500"/>
                        </a:spcBef>
                        <a:buClr>
                          <a:schemeClr val="accent2"/>
                        </a:buClr>
                        <a:buSzPct val="76000"/>
                        <a:buFont typeface="Wingdings 3" pitchFamily="18" charset="2"/>
                        <a:defRPr kumimoji="1" sz="1200">
                          <a:solidFill>
                            <a:schemeClr val="tx2"/>
                          </a:solidFill>
                          <a:latin typeface="Meiryo UI" pitchFamily="50" charset="-128"/>
                          <a:ea typeface="Meiryo UI" pitchFamily="50" charset="-128"/>
                          <a:cs typeface="Meiryo UI" pitchFamily="50" charset="-128"/>
                        </a:defRPr>
                      </a:lvl2pPr>
                      <a:lvl3pPr marL="1143000" indent="-228600">
                        <a:spcBef>
                          <a:spcPts val="500"/>
                        </a:spcBef>
                        <a:buClr>
                          <a:srgbClr val="BCBCBC"/>
                        </a:buClr>
                        <a:buSzPct val="76000"/>
                        <a:buFont typeface="Wingdings 3" pitchFamily="18" charset="2"/>
                        <a:defRPr kumimoji="1" sz="1000">
                          <a:solidFill>
                            <a:schemeClr val="tx1"/>
                          </a:solidFill>
                          <a:latin typeface="Meiryo UI" pitchFamily="50" charset="-128"/>
                          <a:ea typeface="Meiryo UI" pitchFamily="50" charset="-128"/>
                          <a:cs typeface="Meiryo UI" pitchFamily="50" charset="-128"/>
                        </a:defRPr>
                      </a:lvl3pPr>
                      <a:lvl4pPr marL="1600200" indent="-228600">
                        <a:spcBef>
                          <a:spcPts val="400"/>
                        </a:spcBef>
                        <a:buClr>
                          <a:srgbClr val="8BA2B4"/>
                        </a:buClr>
                        <a:buSzPct val="70000"/>
                        <a:buFont typeface="Wingdings" pitchFamily="2" charset="2"/>
                        <a:defRPr kumimoji="1" sz="1000">
                          <a:solidFill>
                            <a:schemeClr val="tx1"/>
                          </a:solidFill>
                          <a:latin typeface="Meiryo UI" pitchFamily="50" charset="-128"/>
                          <a:ea typeface="Meiryo UI" pitchFamily="50" charset="-128"/>
                          <a:cs typeface="Meiryo UI" pitchFamily="50" charset="-128"/>
                        </a:defRPr>
                      </a:lvl4pPr>
                      <a:lvl5pPr marL="2057400" indent="-228600">
                        <a:spcBef>
                          <a:spcPts val="300"/>
                        </a:spcBef>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ts val="300"/>
                        </a:spcBef>
                        <a:spcAft>
                          <a:spcPct val="0"/>
                        </a:spcAft>
                        <a:buClr>
                          <a:schemeClr val="accent2"/>
                        </a:buClr>
                        <a:buSzPct val="70000"/>
                        <a:buFont typeface="Wingdings" pitchFamily="2" charset="2"/>
                        <a:defRPr kumimoji="1" sz="900">
                          <a:solidFill>
                            <a:schemeClr val="tx1"/>
                          </a:solidFill>
                          <a:latin typeface="Meiryo UI" pitchFamily="50" charset="-128"/>
                          <a:ea typeface="Meiryo UI" pitchFamily="50" charset="-128"/>
                          <a:cs typeface="Meiryo UI" pitchFamily="50" charset="-128"/>
                        </a:defRPr>
                      </a:lvl9pPr>
                    </a:lstStyle>
                    <a:p>
                      <a:pPr marL="87313" marR="0" lvl="0" indent="0" algn="l" defTabSz="914400" rtl="0" eaLnBrk="1" fontAlgn="base" latinLnBrk="0" hangingPunct="1">
                        <a:lnSpc>
                          <a:spcPct val="100000"/>
                        </a:lnSpc>
                        <a:spcBef>
                          <a:spcPct val="0"/>
                        </a:spcBef>
                        <a:spcAft>
                          <a:spcPct val="0"/>
                        </a:spcAft>
                        <a:buClrTx/>
                        <a:buSzTx/>
                        <a:buFont typeface="+mj-ea"/>
                        <a:buNone/>
                        <a:tabLst/>
                      </a:pP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br>
                        <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br>
                      <a:endPar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87313" marR="0" lvl="0" indent="0" algn="l" defTabSz="914400" rtl="0" eaLnBrk="1" fontAlgn="base" latinLnBrk="0" hangingPunct="1">
                        <a:lnSpc>
                          <a:spcPct val="100000"/>
                        </a:lnSpc>
                        <a:spcBef>
                          <a:spcPct val="0"/>
                        </a:spcBef>
                        <a:spcAft>
                          <a:spcPct val="0"/>
                        </a:spcAft>
                        <a:buClrTx/>
                        <a:buSzTx/>
                        <a:buFont typeface="+mj-ea"/>
                        <a:buNone/>
                        <a:tabLst/>
                      </a:pPr>
                      <a:endParaRPr kumimoji="1" lang="ja-JP" altLang="en-US"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87313" marR="0" lvl="0" indent="0" algn="l" defTabSz="914400" rtl="0" eaLnBrk="1" fontAlgn="base" latinLnBrk="0" hangingPunct="1">
                        <a:lnSpc>
                          <a:spcPct val="100000"/>
                        </a:lnSpc>
                        <a:spcBef>
                          <a:spcPct val="0"/>
                        </a:spcBef>
                        <a:spcAft>
                          <a:spcPct val="0"/>
                        </a:spcAft>
                        <a:buClrTx/>
                        <a:buSzTx/>
                        <a:buFont typeface="+mj-ea"/>
                        <a:buNone/>
                        <a:tabLst/>
                      </a:pPr>
                      <a:endParaRPr kumimoji="1" lang="en-US" altLang="ja-JP" sz="14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T="45718" marB="45718" horzOverflow="overflow">
                    <a:lnL w="12700" cap="flat" cmpd="sng" algn="ctr">
                      <a:solidFill>
                        <a:schemeClr val="accent3"/>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テキスト プレースホルダー 12"/>
          <p:cNvSpPr>
            <a:spLocks noGrp="1"/>
          </p:cNvSpPr>
          <p:nvPr>
            <p:ph idx="1"/>
          </p:nvPr>
        </p:nvSpPr>
        <p:spPr bwMode="auto">
          <a:xfrm>
            <a:off x="273050" y="633413"/>
            <a:ext cx="4607942"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spcBef>
                <a:spcPts val="0"/>
              </a:spcBef>
              <a:buClrTx/>
              <a:buSzPct val="100000"/>
              <a:buFont typeface="Arial" panose="020B0604020202020204" pitchFamily="34" charset="0"/>
              <a:buNone/>
              <a:defRPr sz="1400">
                <a:latin typeface="Meiryo UI" panose="020B0604030504040204" pitchFamily="50" charset="-128"/>
                <a:ea typeface="Meiryo UI" panose="020B0604030504040204" pitchFamily="50" charset="-128"/>
              </a:defRPr>
            </a:lvl1pPr>
            <a:lvl3pPr marL="593725" indent="0">
              <a:buNone/>
              <a:defRPr sz="1100">
                <a:latin typeface="Meiryo UI" panose="020B0604030504040204" pitchFamily="50" charset="-128"/>
                <a:ea typeface="Meiryo UI" panose="020B0604030504040204" pitchFamily="50" charset="-128"/>
              </a:defRPr>
            </a:lvl3pPr>
            <a:lvl4pPr marL="868363" indent="0">
              <a:buNone/>
              <a:defRPr/>
            </a:lvl4pPr>
            <a:lvl5pPr marL="1143000" indent="0">
              <a:buNone/>
              <a:defRPr/>
            </a:lvl5pPr>
          </a:lstStyle>
          <a:p>
            <a:pPr lvl="0"/>
            <a:r>
              <a:rPr lang="ja-JP" altLang="en-US" noProof="0" dirty="0"/>
              <a:t>マスター テキストの書式設定</a:t>
            </a:r>
          </a:p>
          <a:p>
            <a:pPr lvl="2"/>
            <a:endParaRPr lang="ja-JP" altLang="en-US" noProof="0" dirty="0"/>
          </a:p>
        </p:txBody>
      </p:sp>
      <p:sp>
        <p:nvSpPr>
          <p:cNvPr id="10" name="テキスト プレースホルダー 12"/>
          <p:cNvSpPr>
            <a:spLocks noGrp="1"/>
          </p:cNvSpPr>
          <p:nvPr>
            <p:ph idx="11"/>
          </p:nvPr>
        </p:nvSpPr>
        <p:spPr bwMode="auto">
          <a:xfrm>
            <a:off x="5022083" y="633413"/>
            <a:ext cx="4607942"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spcBef>
                <a:spcPts val="0"/>
              </a:spcBef>
              <a:buClrTx/>
              <a:buSzPct val="100000"/>
              <a:buFont typeface="+mj-lt"/>
              <a:buNone/>
              <a:defRPr sz="1400">
                <a:latin typeface="Meiryo UI" panose="020B0604030504040204" pitchFamily="50" charset="-128"/>
                <a:ea typeface="Meiryo UI" panose="020B0604030504040204" pitchFamily="50" charset="-128"/>
              </a:defRPr>
            </a:lvl1pPr>
          </a:lstStyle>
          <a:p>
            <a:pPr lvl="0"/>
            <a:r>
              <a:rPr lang="ja-JP" altLang="en-US" noProof="0" dirty="0"/>
              <a:t>マスター テキストの書式設定</a:t>
            </a:r>
          </a:p>
        </p:txBody>
      </p:sp>
    </p:spTree>
    <p:extLst>
      <p:ext uri="{BB962C8B-B14F-4D97-AF65-F5344CB8AC3E}">
        <p14:creationId xmlns:p14="http://schemas.microsoft.com/office/powerpoint/2010/main" val="3038867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タイトル プレースホルダー 21"/>
          <p:cNvSpPr>
            <a:spLocks noGrp="1"/>
          </p:cNvSpPr>
          <p:nvPr>
            <p:ph type="title"/>
          </p:nvPr>
        </p:nvSpPr>
        <p:spPr bwMode="auto">
          <a:xfrm>
            <a:off x="273050" y="152400"/>
            <a:ext cx="93599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dirty="0"/>
              <a:t>マスター タイトルの書式設定</a:t>
            </a:r>
            <a:endParaRPr lang="en-US" altLang="ja-JP" dirty="0"/>
          </a:p>
        </p:txBody>
      </p:sp>
      <p:sp>
        <p:nvSpPr>
          <p:cNvPr id="11" name="テキスト プレースホルダー 12"/>
          <p:cNvSpPr>
            <a:spLocks noGrp="1"/>
          </p:cNvSpPr>
          <p:nvPr>
            <p:ph type="body" idx="1"/>
          </p:nvPr>
        </p:nvSpPr>
        <p:spPr bwMode="auto">
          <a:xfrm>
            <a:off x="273050" y="633413"/>
            <a:ext cx="9359900" cy="615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4" name="スライド番号プレースホルダー 6"/>
          <p:cNvSpPr txBox="1">
            <a:spLocks/>
          </p:cNvSpPr>
          <p:nvPr userDrawn="1"/>
        </p:nvSpPr>
        <p:spPr>
          <a:xfrm>
            <a:off x="8941237" y="6565359"/>
            <a:ext cx="746592" cy="222436"/>
          </a:xfrm>
          <a:prstGeom prst="rect">
            <a:avLst/>
          </a:prstGeom>
        </p:spPr>
        <p:txBody>
          <a:bodyPr vert="horz" lIns="91440" tIns="45720" rIns="91440" bIns="45720" rtlCol="0" anchor="ctr"/>
          <a:lstStyle>
            <a:defPPr>
              <a:defRPr lang="en-US"/>
            </a:defPPr>
            <a:lvl1pPr marL="0" algn="r" defTabSz="914400" rtl="0" eaLnBrk="1" latinLnBrk="0" hangingPunct="1">
              <a:defRPr kumimoji="1" lang="ja-JP" sz="1400" kern="1200">
                <a:solidFill>
                  <a:schemeClr val="tx1">
                    <a:lumMod val="50000"/>
                    <a:lumOff val="50000"/>
                  </a:schemeClr>
                </a:solidFill>
                <a:latin typeface="+mn-lt"/>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1375A4-56A4-47D6-9801-1991572033F7}" type="slidenum">
              <a:rPr kumimoji="1" lang="en-US" altLang="ja-JP" sz="1400" b="0" i="0" u="none" strike="noStrike" kern="1200" cap="none" spc="0" normalizeH="0" baseline="0" noProof="0" smtClean="0">
                <a:ln>
                  <a:noFill/>
                </a:ln>
                <a:solidFill>
                  <a:prstClr val="black">
                    <a:lumMod val="50000"/>
                    <a:lumOff val="50000"/>
                  </a:prstClr>
                </a:solidFill>
                <a:effectLst/>
                <a:uLnTx/>
                <a:uFillTx/>
                <a:latin typeface="HGS教科書体" panose="02020600000000000000" pitchFamily="18" charset="-128"/>
                <a:ea typeface="HGS教科書体" panose="02020600000000000000" pitchFamily="18"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en-US" sz="1400" b="0" i="0" u="none" strike="noStrike" kern="1200" cap="none" spc="0" normalizeH="0" baseline="0" noProof="0" dirty="0">
              <a:ln>
                <a:noFill/>
              </a:ln>
              <a:solidFill>
                <a:prstClr val="black">
                  <a:lumMod val="50000"/>
                  <a:lumOff val="50000"/>
                </a:prstClr>
              </a:solidFill>
              <a:effectLst/>
              <a:uLnTx/>
              <a:uFillTx/>
              <a:latin typeface="HGS教科書体" panose="02020600000000000000" pitchFamily="18" charset="-128"/>
              <a:ea typeface="HGS教科書体" panose="02020600000000000000" pitchFamily="18" charset="-128"/>
              <a:cs typeface="+mn-cs"/>
            </a:endParaRPr>
          </a:p>
        </p:txBody>
      </p:sp>
    </p:spTree>
    <p:extLst>
      <p:ext uri="{BB962C8B-B14F-4D97-AF65-F5344CB8AC3E}">
        <p14:creationId xmlns:p14="http://schemas.microsoft.com/office/powerpoint/2010/main" val="2252905684"/>
      </p:ext>
    </p:extLst>
  </p:cSld>
  <p:clrMap bg1="lt1" tx1="dk1" bg2="lt2" tx2="dk2" accent1="accent1" accent2="accent2" accent3="accent3" accent4="accent4" accent5="accent5" accent6="accent6" hlink="hlink" folHlink="folHlink"/>
  <p:sldLayoutIdLst>
    <p:sldLayoutId id="2147485622" r:id="rId1"/>
    <p:sldLayoutId id="2147485619" r:id="rId2"/>
    <p:sldLayoutId id="2147485620" r:id="rId3"/>
    <p:sldLayoutId id="2147485621" r:id="rId4"/>
  </p:sldLayoutIdLst>
  <p:hf hdr="0" ftr="0" dt="0"/>
  <p:txStyles>
    <p:titleStyle>
      <a:lvl1pPr algn="l" rtl="0" eaLnBrk="0" fontAlgn="base" hangingPunct="0">
        <a:spcBef>
          <a:spcPct val="0"/>
        </a:spcBef>
        <a:spcAft>
          <a:spcPct val="0"/>
        </a:spcAft>
        <a:defRPr kumimoji="1" kern="120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2pPr>
      <a:lvl3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3pPr>
      <a:lvl4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4pPr>
      <a:lvl5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5pPr>
      <a:lvl6pPr marL="4572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6pPr>
      <a:lvl7pPr marL="9144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7pPr>
      <a:lvl8pPr marL="13716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8pPr>
      <a:lvl9pPr marL="18288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kumimoji="1"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kumimoji="1" sz="1400" kern="12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kumimoji="1" sz="1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umimoji="1" sz="11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Meiryo UI" panose="020B0604030504040204" pitchFamily="50" charset="-128"/>
                <a:ea typeface="Meiryo UI" panose="020B0604030504040204" pitchFamily="50" charset="-128"/>
              </a:rPr>
              <a:t>まなびポケット</a:t>
            </a:r>
            <a:br>
              <a:rPr kumimoji="1"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保護者連絡機能マニュアル</a:t>
            </a:r>
            <a:br>
              <a:rPr lang="en-US" altLang="ja-JP" dirty="0">
                <a:latin typeface="Meiryo UI" panose="020B0604030504040204" pitchFamily="50" charset="-128"/>
                <a:ea typeface="Meiryo UI" panose="020B0604030504040204" pitchFamily="50" charset="-128"/>
              </a:rPr>
            </a:br>
            <a:r>
              <a:rPr lang="ja-JP" altLang="en-US" dirty="0"/>
              <a:t>≪新入生・転入生　保護者用≫</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761200" y="5661248"/>
            <a:ext cx="2811980" cy="923330"/>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itchFamily="50" charset="-128"/>
              </a:rPr>
              <a:t>大田区教育委員会事務局</a:t>
            </a:r>
            <a:endParaRPr kumimoji="1" lang="en-US" altLang="ja-JP" dirty="0">
              <a:latin typeface="Meiryo UI" panose="020B0604030504040204" pitchFamily="50" charset="-128"/>
              <a:ea typeface="Meiryo UI" panose="020B0604030504040204" pitchFamily="50" charset="-128"/>
              <a:cs typeface="Meiryo UI" pitchFamily="50" charset="-128"/>
            </a:endParaRPr>
          </a:p>
          <a:p>
            <a:r>
              <a:rPr lang="en-US" altLang="ja-JP" dirty="0">
                <a:latin typeface="Meiryo UI" panose="020B0604030504040204" pitchFamily="50" charset="-128"/>
                <a:ea typeface="Meiryo UI" panose="020B0604030504040204" pitchFamily="50" charset="-128"/>
                <a:cs typeface="Meiryo UI" pitchFamily="50" charset="-128"/>
              </a:rPr>
              <a:t>2021</a:t>
            </a:r>
            <a:r>
              <a:rPr lang="ja-JP" altLang="en-US" dirty="0">
                <a:latin typeface="Meiryo UI" panose="020B0604030504040204" pitchFamily="50" charset="-128"/>
                <a:ea typeface="Meiryo UI" panose="020B0604030504040204" pitchFamily="50" charset="-128"/>
                <a:cs typeface="Meiryo UI" pitchFamily="50" charset="-128"/>
              </a:rPr>
              <a:t>年</a:t>
            </a:r>
            <a:r>
              <a:rPr lang="en-US" altLang="ja-JP" dirty="0">
                <a:latin typeface="Meiryo UI" panose="020B0604030504040204" pitchFamily="50" charset="-128"/>
                <a:ea typeface="Meiryo UI" panose="020B0604030504040204" pitchFamily="50" charset="-128"/>
                <a:cs typeface="Meiryo UI" pitchFamily="50" charset="-128"/>
              </a:rPr>
              <a:t>11</a:t>
            </a:r>
            <a:r>
              <a:rPr lang="ja-JP" altLang="en-US" dirty="0">
                <a:latin typeface="Meiryo UI" panose="020B0604030504040204" pitchFamily="50" charset="-128"/>
                <a:ea typeface="Meiryo UI" panose="020B0604030504040204" pitchFamily="50" charset="-128"/>
                <a:cs typeface="Meiryo UI" pitchFamily="50" charset="-128"/>
              </a:rPr>
              <a:t>月　指導課作成</a:t>
            </a:r>
            <a:endParaRPr lang="en-US" altLang="ja-JP" dirty="0">
              <a:latin typeface="Meiryo UI" panose="020B0604030504040204" pitchFamily="50" charset="-128"/>
              <a:ea typeface="Meiryo UI" panose="020B0604030504040204" pitchFamily="50" charset="-128"/>
              <a:cs typeface="Meiryo UI" pitchFamily="50" charset="-128"/>
            </a:endParaRPr>
          </a:p>
          <a:p>
            <a:r>
              <a:rPr lang="en-US" altLang="ja-JP" dirty="0">
                <a:latin typeface="Meiryo UI" panose="020B0604030504040204" pitchFamily="50" charset="-128"/>
                <a:ea typeface="Meiryo UI" panose="020B0604030504040204" pitchFamily="50" charset="-128"/>
                <a:cs typeface="Meiryo UI" pitchFamily="50" charset="-128"/>
              </a:rPr>
              <a:t>2025</a:t>
            </a:r>
            <a:r>
              <a:rPr lang="ja-JP" altLang="en-US" dirty="0">
                <a:latin typeface="Meiryo UI" panose="020B0604030504040204" pitchFamily="50" charset="-128"/>
                <a:ea typeface="Meiryo UI" panose="020B0604030504040204" pitchFamily="50" charset="-128"/>
                <a:cs typeface="Meiryo UI" pitchFamily="50" charset="-128"/>
              </a:rPr>
              <a:t>年３月　 改訂</a:t>
            </a:r>
            <a:endParaRPr lang="en-US" altLang="ja-JP" dirty="0">
              <a:latin typeface="Meiryo UI" panose="020B0604030504040204" pitchFamily="50" charset="-128"/>
              <a:ea typeface="Meiryo UI" panose="020B0604030504040204" pitchFamily="50" charset="-128"/>
              <a:cs typeface="Meiryo UI" pitchFamily="50" charset="-128"/>
            </a:endParaRPr>
          </a:p>
        </p:txBody>
      </p:sp>
      <p:sp>
        <p:nvSpPr>
          <p:cNvPr id="4" name="テキスト ボックス 3"/>
          <p:cNvSpPr txBox="1"/>
          <p:nvPr/>
        </p:nvSpPr>
        <p:spPr>
          <a:xfrm>
            <a:off x="8697416" y="116632"/>
            <a:ext cx="1040670" cy="369332"/>
          </a:xfrm>
          <a:prstGeom prst="rect">
            <a:avLst/>
          </a:prstGeom>
          <a:noFill/>
          <a:ln>
            <a:solidFill>
              <a:schemeClr val="tx1"/>
            </a:solidFill>
          </a:ln>
        </p:spPr>
        <p:txBody>
          <a:bodyPr wrap="none" rtlCol="0">
            <a:spAutoFit/>
          </a:bodyPr>
          <a:lstStyle/>
          <a:p>
            <a:r>
              <a:rPr kumimoji="1" lang="en-US" altLang="ja-JP" dirty="0">
                <a:latin typeface="Meiryo UI" pitchFamily="50" charset="-128"/>
                <a:ea typeface="Meiryo UI" pitchFamily="50" charset="-128"/>
                <a:cs typeface="Meiryo UI" pitchFamily="50" charset="-128"/>
              </a:rPr>
              <a:t>202503</a:t>
            </a:r>
            <a:endParaRPr kumimoji="1" lang="ja-JP" altLang="en-US"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665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n-ea"/>
                <a:ea typeface="+mn-ea"/>
              </a:rPr>
              <a:t>まなびポケット　</a:t>
            </a:r>
            <a:r>
              <a:rPr kumimoji="1" lang="zh-TW" altLang="en-US" b="1" dirty="0">
                <a:latin typeface="+mn-ea"/>
                <a:ea typeface="+mn-ea"/>
              </a:rPr>
              <a:t>保護者連絡機能</a:t>
            </a:r>
            <a:r>
              <a:rPr kumimoji="1" lang="ja-JP" altLang="en-US" b="1" dirty="0">
                <a:latin typeface="+mn-ea"/>
                <a:ea typeface="+mn-ea"/>
              </a:rPr>
              <a:t>について</a:t>
            </a:r>
          </a:p>
        </p:txBody>
      </p:sp>
      <p:sp>
        <p:nvSpPr>
          <p:cNvPr id="3" name="コンテンツ プレースホルダー 2"/>
          <p:cNvSpPr>
            <a:spLocks noGrp="1"/>
          </p:cNvSpPr>
          <p:nvPr>
            <p:ph idx="1"/>
          </p:nvPr>
        </p:nvSpPr>
        <p:spPr/>
        <p:txBody>
          <a:bodyPr/>
          <a:lstStyle/>
          <a:p>
            <a:pPr marL="285750" indent="-285750">
              <a:buFont typeface="Wingdings" panose="05000000000000000000" pitchFamily="2" charset="2"/>
              <a:buChar char="p"/>
            </a:pPr>
            <a:r>
              <a:rPr kumimoji="1" lang="ja-JP" altLang="en-US" dirty="0">
                <a:latin typeface="+mn-ea"/>
                <a:ea typeface="+mn-ea"/>
              </a:rPr>
              <a:t>ログインに必要な保護者アカウント（学校コード・ユーザー</a:t>
            </a:r>
            <a:r>
              <a:rPr kumimoji="1" lang="en-US" altLang="ja-JP" dirty="0">
                <a:latin typeface="+mn-ea"/>
                <a:ea typeface="+mn-ea"/>
              </a:rPr>
              <a:t>ID</a:t>
            </a:r>
            <a:r>
              <a:rPr kumimoji="1" lang="ja-JP" altLang="en-US" dirty="0">
                <a:latin typeface="+mn-ea"/>
                <a:ea typeface="+mn-ea"/>
              </a:rPr>
              <a:t>・</a:t>
            </a:r>
            <a:r>
              <a:rPr lang="ja-JP" altLang="en-US" dirty="0">
                <a:latin typeface="+mn-ea"/>
                <a:ea typeface="+mn-ea"/>
              </a:rPr>
              <a:t>パスワード）については、各学校から配布されます。</a:t>
            </a:r>
            <a:br>
              <a:rPr lang="en-US" altLang="ja-JP" dirty="0">
                <a:latin typeface="+mn-ea"/>
                <a:ea typeface="+mn-ea"/>
              </a:rPr>
            </a:br>
            <a:r>
              <a:rPr lang="ja-JP" altLang="en-US" dirty="0">
                <a:latin typeface="+mn-ea"/>
                <a:ea typeface="+mn-ea"/>
              </a:rPr>
              <a:t>複数のお子様が大田区立小・中学校に所属している場合は、それぞれのお子様用にアカウントが発行されます。</a:t>
            </a:r>
            <a:endParaRPr lang="en-US" altLang="ja-JP" dirty="0">
              <a:latin typeface="+mn-ea"/>
              <a:ea typeface="+mn-ea"/>
            </a:endParaRPr>
          </a:p>
          <a:p>
            <a:pPr marL="285750" indent="-285750">
              <a:spcBef>
                <a:spcPts val="1200"/>
              </a:spcBef>
              <a:buFont typeface="Wingdings" panose="05000000000000000000" pitchFamily="2" charset="2"/>
              <a:buChar char="p"/>
            </a:pPr>
            <a:r>
              <a:rPr lang="ja-JP" altLang="en-US" dirty="0">
                <a:latin typeface="+mn-ea"/>
                <a:ea typeface="+mn-ea"/>
              </a:rPr>
              <a:t>保護者アカウントは、</a:t>
            </a:r>
            <a:r>
              <a:rPr lang="ja-JP" altLang="en-US" b="1" dirty="0">
                <a:solidFill>
                  <a:srgbClr val="FF0000"/>
                </a:solidFill>
                <a:latin typeface="+mn-ea"/>
                <a:ea typeface="+mn-ea"/>
              </a:rPr>
              <a:t>「</a:t>
            </a:r>
            <a:r>
              <a:rPr lang="ja-JP" altLang="en-US" b="1" u="sng" dirty="0">
                <a:solidFill>
                  <a:srgbClr val="FF0000"/>
                </a:solidFill>
                <a:latin typeface="+mn-ea"/>
                <a:ea typeface="+mn-ea"/>
              </a:rPr>
              <a:t>出欠連絡を行う方」「学校からの連絡を受けとる方」</a:t>
            </a:r>
            <a:r>
              <a:rPr lang="ja-JP" altLang="en-US" u="sng" dirty="0">
                <a:solidFill>
                  <a:srgbClr val="FF0000"/>
                </a:solidFill>
                <a:latin typeface="+mn-ea"/>
                <a:ea typeface="+mn-ea"/>
              </a:rPr>
              <a:t>以外に共有はしない</a:t>
            </a:r>
            <a:r>
              <a:rPr lang="ja-JP" altLang="en-US" dirty="0">
                <a:latin typeface="+mn-ea"/>
                <a:ea typeface="+mn-ea"/>
              </a:rPr>
              <a:t>ようにしてください。</a:t>
            </a:r>
            <a:endParaRPr lang="en-US" altLang="ja-JP" dirty="0">
              <a:latin typeface="+mn-ea"/>
              <a:ea typeface="+mn-ea"/>
            </a:endParaRPr>
          </a:p>
          <a:p>
            <a:pPr marL="285750" indent="-285750">
              <a:spcBef>
                <a:spcPts val="1200"/>
              </a:spcBef>
              <a:buFont typeface="Wingdings" panose="05000000000000000000" pitchFamily="2" charset="2"/>
              <a:buChar char="p"/>
            </a:pPr>
            <a:r>
              <a:rPr lang="zh-TW" altLang="en-US" dirty="0">
                <a:latin typeface="+mn-ea"/>
                <a:ea typeface="+mn-ea"/>
              </a:rPr>
              <a:t>保護者連絡機能</a:t>
            </a:r>
            <a:r>
              <a:rPr lang="ja-JP" altLang="en-US" dirty="0">
                <a:latin typeface="+mn-ea"/>
                <a:ea typeface="+mn-ea"/>
              </a:rPr>
              <a:t>を利用する際の通信料については、各家庭の負担となります。</a:t>
            </a:r>
            <a:endParaRPr lang="en-US" altLang="ja-JP" dirty="0">
              <a:latin typeface="+mn-ea"/>
              <a:ea typeface="+mn-ea"/>
            </a:endParaRPr>
          </a:p>
          <a:p>
            <a:pPr marL="285750" indent="-285750">
              <a:spcBef>
                <a:spcPts val="1200"/>
              </a:spcBef>
              <a:buFont typeface="Wingdings" panose="05000000000000000000" pitchFamily="2" charset="2"/>
              <a:buChar char="p"/>
            </a:pPr>
            <a:r>
              <a:rPr lang="ja-JP" altLang="en-US" dirty="0">
                <a:latin typeface="+mn-ea"/>
                <a:ea typeface="+mn-ea"/>
              </a:rPr>
              <a:t>児童／生徒に貸与している端末での利用は想定しておりません。</a:t>
            </a:r>
            <a:endParaRPr lang="en-US" altLang="ja-JP" dirty="0">
              <a:latin typeface="+mn-ea"/>
              <a:ea typeface="+mn-ea"/>
            </a:endParaRPr>
          </a:p>
          <a:p>
            <a:pPr marL="285750" indent="-285750">
              <a:spcBef>
                <a:spcPts val="1200"/>
              </a:spcBef>
              <a:buFont typeface="Wingdings" panose="05000000000000000000" pitchFamily="2" charset="2"/>
              <a:buChar char="p"/>
            </a:pPr>
            <a:r>
              <a:rPr lang="ja-JP" altLang="en-US" dirty="0">
                <a:latin typeface="+mn-ea"/>
                <a:ea typeface="+mn-ea"/>
              </a:rPr>
              <a:t>欠席等連絡のコメント欄は、定型的な文章のみの入力とします。（６ページ参照）</a:t>
            </a:r>
            <a:endParaRPr lang="en-US" altLang="ja-JP" dirty="0">
              <a:latin typeface="+mn-ea"/>
              <a:ea typeface="+mn-ea"/>
            </a:endParaRPr>
          </a:p>
          <a:p>
            <a:pPr marL="285750" indent="-285750">
              <a:spcBef>
                <a:spcPts val="1200"/>
              </a:spcBef>
              <a:buFont typeface="Wingdings" panose="05000000000000000000" pitchFamily="2" charset="2"/>
              <a:buChar char="p"/>
            </a:pPr>
            <a:r>
              <a:rPr kumimoji="1" lang="ja-JP" altLang="en-US" dirty="0">
                <a:latin typeface="+mn-ea"/>
                <a:ea typeface="+mn-ea"/>
              </a:rPr>
              <a:t>その他の運用については、学校ごとに異なりますので、問合せについては所属校にご連絡ください。</a:t>
            </a:r>
            <a:br>
              <a:rPr lang="en-US" altLang="ja-JP" dirty="0">
                <a:latin typeface="+mn-ea"/>
                <a:ea typeface="+mn-ea"/>
              </a:rPr>
            </a:br>
            <a:r>
              <a:rPr lang="en-US" altLang="ja-JP" dirty="0">
                <a:latin typeface="+mn-ea"/>
                <a:ea typeface="+mn-ea"/>
              </a:rPr>
              <a:t>※</a:t>
            </a:r>
            <a:r>
              <a:rPr lang="ja-JP" altLang="en-US" dirty="0">
                <a:latin typeface="+mn-ea"/>
                <a:ea typeface="+mn-ea"/>
              </a:rPr>
              <a:t>　</a:t>
            </a:r>
            <a:r>
              <a:rPr kumimoji="1" lang="ja-JP" altLang="en-US" dirty="0">
                <a:latin typeface="+mn-ea"/>
                <a:ea typeface="+mn-ea"/>
              </a:rPr>
              <a:t>メーカー等への直接の質問は出来ません。</a:t>
            </a:r>
            <a:br>
              <a:rPr kumimoji="1" lang="en-US" altLang="ja-JP" dirty="0">
                <a:latin typeface="+mn-ea"/>
                <a:ea typeface="+mn-ea"/>
              </a:rPr>
            </a:br>
            <a:endParaRPr lang="en-US" altLang="ja-JP" dirty="0">
              <a:latin typeface="+mn-ea"/>
              <a:ea typeface="+mn-ea"/>
            </a:endParaRPr>
          </a:p>
          <a:p>
            <a:pPr>
              <a:spcBef>
                <a:spcPts val="1200"/>
              </a:spcBef>
            </a:pPr>
            <a:endParaRPr lang="en-US" altLang="ja-JP" dirty="0">
              <a:latin typeface="+mn-ea"/>
              <a:ea typeface="+mn-ea"/>
            </a:endParaRPr>
          </a:p>
          <a:p>
            <a:pPr>
              <a:spcBef>
                <a:spcPts val="1200"/>
              </a:spcBef>
            </a:pPr>
            <a:r>
              <a:rPr lang="ja-JP" altLang="en-US" dirty="0">
                <a:latin typeface="+mn-ea"/>
                <a:ea typeface="+mn-ea"/>
              </a:rPr>
              <a:t>☆操作マニュアル　「保護者アプリ」を参照（保護者アプリの利用を想定したマニュアルとなっています。）</a:t>
            </a:r>
            <a:br>
              <a:rPr lang="en-US" altLang="ja-JP" dirty="0">
                <a:latin typeface="+mn-ea"/>
                <a:ea typeface="+mn-ea"/>
              </a:rPr>
            </a:br>
            <a:r>
              <a:rPr lang="ja-JP" altLang="en-US" dirty="0">
                <a:latin typeface="+mn-ea"/>
                <a:ea typeface="+mn-ea"/>
              </a:rPr>
              <a:t>　</a:t>
            </a:r>
            <a:r>
              <a:rPr lang="en-US" altLang="ja-JP" sz="2000" dirty="0">
                <a:latin typeface="+mn-ea"/>
                <a:ea typeface="+mn-ea"/>
              </a:rPr>
              <a:t>https://manabipocket.ed-cl.com/support/manuals/</a:t>
            </a:r>
          </a:p>
          <a:p>
            <a:pPr>
              <a:spcBef>
                <a:spcPts val="1200"/>
              </a:spcBef>
            </a:pPr>
            <a:r>
              <a:rPr lang="ja-JP" altLang="en-US" dirty="0">
                <a:latin typeface="+mn-ea"/>
                <a:ea typeface="+mn-ea"/>
              </a:rPr>
              <a:t>☆よくあるご質問</a:t>
            </a:r>
            <a:br>
              <a:rPr lang="en-US" altLang="ja-JP" sz="1050" dirty="0">
                <a:latin typeface="+mn-ea"/>
              </a:rPr>
            </a:br>
            <a:r>
              <a:rPr lang="ja-JP" altLang="en-US" sz="1050" dirty="0">
                <a:latin typeface="+mn-ea"/>
              </a:rPr>
              <a:t>　</a:t>
            </a:r>
            <a:r>
              <a:rPr lang="en-US" altLang="ja-JP" sz="2000" dirty="0">
                <a:latin typeface="+mn-ea"/>
              </a:rPr>
              <a:t>https://fastanswer.ed-cl.com/manabipocket/support/web/index.html</a:t>
            </a:r>
            <a:endParaRPr lang="en-US" altLang="ja-JP" dirty="0">
              <a:latin typeface="+mn-ea"/>
              <a:ea typeface="+mn-ea"/>
            </a:endParaRPr>
          </a:p>
          <a:p>
            <a:pPr>
              <a:spcBef>
                <a:spcPts val="1200"/>
              </a:spcBef>
            </a:pPr>
            <a:r>
              <a:rPr lang="ja-JP" altLang="en-US" dirty="0">
                <a:latin typeface="+mn-ea"/>
                <a:ea typeface="+mn-ea"/>
              </a:rPr>
              <a:t>☆推奨環境</a:t>
            </a:r>
            <a:br>
              <a:rPr lang="en-US" altLang="ja-JP" dirty="0">
                <a:latin typeface="+mn-ea"/>
                <a:ea typeface="+mn-ea"/>
              </a:rPr>
            </a:br>
            <a:r>
              <a:rPr lang="ja-JP" altLang="en-US" dirty="0">
                <a:latin typeface="+mn-ea"/>
                <a:ea typeface="+mn-ea"/>
              </a:rPr>
              <a:t>　</a:t>
            </a:r>
            <a:r>
              <a:rPr lang="en-US" altLang="ja-JP" sz="2000" dirty="0">
                <a:latin typeface="+mn-ea"/>
                <a:ea typeface="+mn-ea"/>
              </a:rPr>
              <a:t>https://manabipocket.ed-cl.com/about-us/#section08</a:t>
            </a:r>
            <a:endParaRPr lang="en-US" altLang="ja-JP" dirty="0">
              <a:latin typeface="+mn-ea"/>
              <a:ea typeface="+mn-ea"/>
            </a:endParaRPr>
          </a:p>
          <a:p>
            <a:pPr>
              <a:spcBef>
                <a:spcPts val="1200"/>
              </a:spcBef>
            </a:pPr>
            <a:r>
              <a:rPr lang="en-US" altLang="ja-JP" dirty="0">
                <a:latin typeface="+mn-ea"/>
                <a:ea typeface="+mn-ea"/>
              </a:rPr>
              <a:t>※</a:t>
            </a:r>
            <a:r>
              <a:rPr lang="ja-JP" altLang="en-US" dirty="0">
                <a:latin typeface="+mn-ea"/>
                <a:ea typeface="+mn-ea"/>
              </a:rPr>
              <a:t>　上記サイトに掲載されている内容は「まなびポケット」全体の内容に関わるものです。</a:t>
            </a:r>
            <a:br>
              <a:rPr lang="en-US" altLang="ja-JP" dirty="0">
                <a:latin typeface="+mn-ea"/>
                <a:ea typeface="+mn-ea"/>
              </a:rPr>
            </a:br>
            <a:r>
              <a:rPr lang="en-US" altLang="ja-JP" dirty="0">
                <a:latin typeface="+mn-ea"/>
                <a:ea typeface="+mn-ea"/>
              </a:rPr>
              <a:t/>
            </a:r>
            <a:r>
              <a:rPr lang="ja-JP" altLang="en-US" dirty="0">
                <a:latin typeface="+mn-ea"/>
                <a:ea typeface="+mn-ea"/>
              </a:rPr>
              <a:t>　　大田区の仕様以外の内容も含まれますので、御了承ください。</a:t>
            </a:r>
            <a:endParaRPr lang="en-US" altLang="ja-JP" dirty="0">
              <a:latin typeface="+mn-ea"/>
              <a:ea typeface="+mn-ea"/>
            </a:endParaRPr>
          </a:p>
        </p:txBody>
      </p:sp>
      <p:pic>
        <p:nvPicPr>
          <p:cNvPr id="7" name="図 6"/>
          <p:cNvPicPr>
            <a:picLocks noChangeAspect="1"/>
          </p:cNvPicPr>
          <p:nvPr/>
        </p:nvPicPr>
        <p:blipFill>
          <a:blip r:embed="rId2"/>
          <a:stretch>
            <a:fillRect/>
          </a:stretch>
        </p:blipFill>
        <p:spPr>
          <a:xfrm>
            <a:off x="7384213" y="5517231"/>
            <a:ext cx="1008000" cy="1008000"/>
          </a:xfrm>
          <a:prstGeom prst="rect">
            <a:avLst/>
          </a:prstGeom>
        </p:spPr>
      </p:pic>
      <p:sp>
        <p:nvSpPr>
          <p:cNvPr id="10" name="テキスト ボックス 9"/>
          <p:cNvSpPr txBox="1"/>
          <p:nvPr/>
        </p:nvSpPr>
        <p:spPr>
          <a:xfrm>
            <a:off x="7365268" y="5240233"/>
            <a:ext cx="1045890" cy="276999"/>
          </a:xfrm>
          <a:prstGeom prst="rect">
            <a:avLst/>
          </a:prstGeom>
          <a:noFill/>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よくあるご質問</a:t>
            </a:r>
          </a:p>
        </p:txBody>
      </p:sp>
      <p:pic>
        <p:nvPicPr>
          <p:cNvPr id="11" name="図 10"/>
          <p:cNvPicPr>
            <a:picLocks noChangeAspect="1"/>
          </p:cNvPicPr>
          <p:nvPr/>
        </p:nvPicPr>
        <p:blipFill>
          <a:blip r:embed="rId3"/>
          <a:stretch>
            <a:fillRect/>
          </a:stretch>
        </p:blipFill>
        <p:spPr>
          <a:xfrm>
            <a:off x="8545907" y="5520216"/>
            <a:ext cx="1008000" cy="1008000"/>
          </a:xfrm>
          <a:prstGeom prst="rect">
            <a:avLst/>
          </a:prstGeom>
        </p:spPr>
      </p:pic>
      <p:sp>
        <p:nvSpPr>
          <p:cNvPr id="12" name="テキスト ボックス 11"/>
          <p:cNvSpPr txBox="1"/>
          <p:nvPr/>
        </p:nvSpPr>
        <p:spPr>
          <a:xfrm>
            <a:off x="8526962" y="5240233"/>
            <a:ext cx="1045890" cy="276999"/>
          </a:xfrm>
          <a:prstGeom prst="rect">
            <a:avLst/>
          </a:prstGeom>
          <a:noFill/>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推奨環境</a:t>
            </a:r>
          </a:p>
        </p:txBody>
      </p:sp>
      <p:pic>
        <p:nvPicPr>
          <p:cNvPr id="13" name="図 12"/>
          <p:cNvPicPr>
            <a:picLocks noChangeAspect="1"/>
          </p:cNvPicPr>
          <p:nvPr/>
        </p:nvPicPr>
        <p:blipFill>
          <a:blip r:embed="rId4"/>
          <a:stretch>
            <a:fillRect/>
          </a:stretch>
        </p:blipFill>
        <p:spPr>
          <a:xfrm>
            <a:off x="8022962" y="3645024"/>
            <a:ext cx="1008000" cy="1008000"/>
          </a:xfrm>
          <a:prstGeom prst="rect">
            <a:avLst/>
          </a:prstGeom>
        </p:spPr>
      </p:pic>
      <p:sp>
        <p:nvSpPr>
          <p:cNvPr id="14" name="テキスト ボックス 13"/>
          <p:cNvSpPr txBox="1"/>
          <p:nvPr/>
        </p:nvSpPr>
        <p:spPr>
          <a:xfrm>
            <a:off x="7954672" y="3366533"/>
            <a:ext cx="1144579" cy="276999"/>
          </a:xfrm>
          <a:prstGeom prst="rect">
            <a:avLst/>
          </a:prstGeom>
          <a:noFill/>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操作マニュアル</a:t>
            </a:r>
          </a:p>
        </p:txBody>
      </p:sp>
    </p:spTree>
    <p:extLst>
      <p:ext uri="{BB962C8B-B14F-4D97-AF65-F5344CB8AC3E}">
        <p14:creationId xmlns:p14="http://schemas.microsoft.com/office/powerpoint/2010/main" val="228255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保護者</a:t>
            </a:r>
            <a:r>
              <a:rPr kumimoji="1" lang="ja-JP" altLang="en-US" b="1" dirty="0">
                <a:latin typeface="Meiryo UI" panose="020B0604030504040204" pitchFamily="50" charset="-128"/>
                <a:ea typeface="Meiryo UI" panose="020B0604030504040204" pitchFamily="50" charset="-128"/>
              </a:rPr>
              <a:t>アプリ</a:t>
            </a:r>
          </a:p>
        </p:txBody>
      </p:sp>
      <p:sp>
        <p:nvSpPr>
          <p:cNvPr id="3" name="コンテンツ プレースホルダー 2"/>
          <p:cNvSpPr>
            <a:spLocks noGrp="1"/>
          </p:cNvSpPr>
          <p:nvPr>
            <p:ph idx="1"/>
          </p:nvPr>
        </p:nvSpPr>
        <p:spPr/>
        <p:txBody>
          <a:bodyPr/>
          <a:lstStyle/>
          <a:p>
            <a:r>
              <a:rPr lang="ja-JP" altLang="en-US" dirty="0"/>
              <a:t>保護者アプリとは、まなびポケットをご契約中の自治体・学校に通学している児童・生徒の、</a:t>
            </a:r>
            <a:br>
              <a:rPr lang="en-US" altLang="ja-JP" dirty="0"/>
            </a:br>
            <a:r>
              <a:rPr lang="ja-JP" altLang="en-US" dirty="0"/>
              <a:t>保護者の方向けに提供している、スマートフォン専用アプリです。（</a:t>
            </a:r>
            <a:r>
              <a:rPr lang="en-US" altLang="ja-JP" dirty="0"/>
              <a:t>iOS</a:t>
            </a:r>
            <a:r>
              <a:rPr lang="ja-JP" altLang="en-US" dirty="0"/>
              <a:t>／</a:t>
            </a:r>
            <a:r>
              <a:rPr lang="en-US" altLang="ja-JP" dirty="0"/>
              <a:t>Android</a:t>
            </a:r>
            <a:r>
              <a:rPr lang="ja-JP" altLang="en-US" dirty="0"/>
              <a:t>）</a:t>
            </a:r>
          </a:p>
          <a:p>
            <a:br>
              <a:rPr lang="en-US" altLang="ja-JP" dirty="0"/>
            </a:br>
            <a:endParaRPr lang="en-US" altLang="ja-JP" dirty="0"/>
          </a:p>
          <a:p>
            <a:pPr marL="285750" indent="-285750">
              <a:buFont typeface="Wingdings" panose="05000000000000000000" pitchFamily="2" charset="2"/>
              <a:buChar char="u"/>
            </a:pPr>
            <a:r>
              <a:rPr lang="ja-JP" altLang="en-US" dirty="0"/>
              <a:t>本アプリをご利用いただくことで、プッシュ通知によってリアルタイムに学校からのメッセージを確認することができます。</a:t>
            </a:r>
            <a:endParaRPr lang="en-US" altLang="ja-JP" dirty="0"/>
          </a:p>
          <a:p>
            <a:pPr marL="285750" indent="-285750">
              <a:buFont typeface="Wingdings" panose="05000000000000000000" pitchFamily="2" charset="2"/>
              <a:buChar char="u"/>
            </a:pPr>
            <a:r>
              <a:rPr lang="ja-JP" altLang="en-US" dirty="0">
                <a:latin typeface="Meiryo UI" panose="020B0604030504040204" pitchFamily="50" charset="-128"/>
                <a:ea typeface="Meiryo UI" panose="020B0604030504040204" pitchFamily="50" charset="-128"/>
              </a:rPr>
              <a:t>保護者アプリでは、複数の保護者アカウントを切り替えて利用することが出来ます。</a:t>
            </a:r>
            <a:br>
              <a:rPr lang="en-US" altLang="ja-JP" dirty="0">
                <a:latin typeface="Meiryo UI" panose="020B0604030504040204" pitchFamily="50" charset="-128"/>
                <a:ea typeface="Meiryo UI" panose="020B0604030504040204" pitchFamily="50" charset="-128"/>
              </a:rPr>
            </a:br>
            <a:r>
              <a:rPr lang="ja-JP" altLang="en-US" dirty="0"/>
              <a:t>保護者アプリで複数の保護者アカウントを追加後に、 すべての保護者アカウントのプッシュ通知を受け取ることができます。</a:t>
            </a:r>
            <a:endParaRPr lang="en-US" altLang="ja-JP" dirty="0"/>
          </a:p>
          <a:p>
            <a:pPr marL="285750" indent="-285750">
              <a:buFont typeface="Wingdings" panose="05000000000000000000" pitchFamily="2" charset="2"/>
              <a:buChar char="u"/>
            </a:pPr>
            <a:r>
              <a:rPr lang="ja-JP" altLang="en-US" dirty="0">
                <a:latin typeface="Meiryo UI" panose="020B0604030504040204" pitchFamily="50" charset="-128"/>
                <a:ea typeface="Meiryo UI" panose="020B0604030504040204" pitchFamily="50" charset="-128"/>
              </a:rPr>
              <a:t>保護者アプリの利用は必須ではありません。</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ご家庭ごとの判断で、ご利用ください。</a:t>
            </a:r>
            <a:endParaRPr lang="en-US" altLang="ja-JP" dirty="0"/>
          </a:p>
          <a:p>
            <a:pPr marL="285750" indent="-285750">
              <a:buFont typeface="Wingdings" panose="05000000000000000000" pitchFamily="2" charset="2"/>
              <a:buChar char="u"/>
            </a:pPr>
            <a:r>
              <a:rPr kumimoji="1" lang="ja-JP" altLang="en-US" dirty="0">
                <a:latin typeface="Meiryo UI" panose="020B0604030504040204" pitchFamily="50" charset="-128"/>
                <a:ea typeface="Meiryo UI" panose="020B0604030504040204" pitchFamily="50" charset="-128"/>
              </a:rPr>
              <a:t>アプリのインストール方法や利用方法についての問い合わせ先はございません。</a:t>
            </a:r>
            <a:br>
              <a:rPr kumimoji="1"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詳細は、２ページに記載されている「操作マニュアル」の「保護者アプリ」のページをご確認ください。</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8183569" y="260648"/>
            <a:ext cx="1483993" cy="1404392"/>
          </a:xfrm>
          <a:prstGeom prst="rect">
            <a:avLst/>
          </a:prstGeom>
        </p:spPr>
      </p:pic>
    </p:spTree>
    <p:extLst>
      <p:ext uri="{BB962C8B-B14F-4D97-AF65-F5344CB8AC3E}">
        <p14:creationId xmlns:p14="http://schemas.microsoft.com/office/powerpoint/2010/main" val="148496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1"/>
          </p:nvPr>
        </p:nvSpPr>
        <p:spPr>
          <a:xfrm>
            <a:off x="5022082" y="633413"/>
            <a:ext cx="4683445" cy="6088062"/>
          </a:xfrm>
        </p:spPr>
        <p:txBody>
          <a:bodyPr/>
          <a:lstStyle/>
          <a:p>
            <a:pPr marL="342900" indent="-342900">
              <a:buFont typeface="+mj-ea"/>
              <a:buAutoNum type="circleNumDbPlain"/>
            </a:pPr>
            <a:r>
              <a:rPr kumimoji="1" lang="ja-JP" altLang="en-US" dirty="0"/>
              <a:t>左側下のアイコンをクリックします。</a:t>
            </a:r>
            <a:endParaRPr kumimoji="1" lang="en-US" altLang="ja-JP" dirty="0"/>
          </a:p>
          <a:p>
            <a:pPr marL="342900" indent="-342900">
              <a:spcBef>
                <a:spcPts val="1200"/>
              </a:spcBef>
              <a:buFont typeface="+mj-lt"/>
              <a:buAutoNum type="circleNumDbPlain"/>
            </a:pPr>
            <a:r>
              <a:rPr kumimoji="1" lang="ja-JP" altLang="en-US" dirty="0"/>
              <a:t>表示されたメニューより「ログアウト」を選択してください。</a:t>
            </a: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br>
              <a:rPr kumimoji="1" lang="en-US" altLang="ja-JP" dirty="0"/>
            </a:br>
            <a:endParaRPr kumimoji="1" lang="en-US" altLang="ja-JP" dirty="0"/>
          </a:p>
          <a:p>
            <a:pPr marL="342900" indent="-342900">
              <a:buFont typeface="+mj-lt"/>
              <a:buAutoNum type="circleNumDbPlain"/>
            </a:pPr>
            <a:r>
              <a:rPr kumimoji="1" lang="ja-JP" altLang="en-US" dirty="0"/>
              <a:t>「ログアウトしますか？」と表示されたら、</a:t>
            </a:r>
            <a:br>
              <a:rPr kumimoji="1" lang="en-US" altLang="ja-JP" dirty="0"/>
            </a:br>
            <a:r>
              <a:rPr kumimoji="1" lang="ja-JP" altLang="en-US" dirty="0"/>
              <a:t>「</a:t>
            </a:r>
            <a:r>
              <a:rPr kumimoji="1" lang="en-US" altLang="ja-JP" dirty="0"/>
              <a:t>OK</a:t>
            </a:r>
            <a:r>
              <a:rPr kumimoji="1" lang="ja-JP" altLang="en-US" dirty="0"/>
              <a:t>」をクリックしてください。</a:t>
            </a:r>
            <a:endParaRPr kumimoji="1" lang="en-US" altLang="ja-JP" dirty="0"/>
          </a:p>
          <a:p>
            <a:pPr marL="342900" indent="-342900">
              <a:buFont typeface="+mj-lt"/>
              <a:buAutoNum type="circleNumDbPlain"/>
            </a:pPr>
            <a:endParaRPr lang="en-US" altLang="ja-JP" dirty="0"/>
          </a:p>
          <a:p>
            <a:pPr marL="342900" indent="-342900">
              <a:buFont typeface="+mj-lt"/>
              <a:buAutoNum type="circleNumDbPlain"/>
            </a:pPr>
            <a:endParaRPr kumimoji="1" lang="en-US" altLang="ja-JP" dirty="0"/>
          </a:p>
          <a:p>
            <a:pPr marL="342900" indent="-342900">
              <a:buFont typeface="+mj-lt"/>
              <a:buAutoNum type="circleNumDbPlain"/>
            </a:pPr>
            <a:endParaRPr lang="en-US" altLang="ja-JP" dirty="0"/>
          </a:p>
          <a:p>
            <a:pPr marL="342900" indent="-342900">
              <a:buFont typeface="+mj-lt"/>
              <a:buAutoNum type="circleNumDbPlain"/>
            </a:pPr>
            <a:endParaRPr kumimoji="1" lang="en-US" altLang="ja-JP" dirty="0"/>
          </a:p>
          <a:p>
            <a:pPr marL="342900" indent="-342900">
              <a:buFont typeface="+mj-lt"/>
              <a:buAutoNum type="circleNumDbPlain"/>
            </a:pPr>
            <a:endParaRPr lang="en-US" altLang="ja-JP" dirty="0"/>
          </a:p>
          <a:p>
            <a:pPr marL="342900" indent="-342900">
              <a:buFont typeface="+mj-lt"/>
              <a:buAutoNum type="circleNumDbPlain"/>
            </a:pPr>
            <a:endParaRPr kumimoji="1" lang="en-US" altLang="ja-JP" dirty="0"/>
          </a:p>
          <a:p>
            <a:r>
              <a:rPr lang="ja-JP" altLang="en-US" dirty="0"/>
              <a:t>　</a:t>
            </a:r>
            <a:r>
              <a:rPr lang="en-US" altLang="ja-JP" dirty="0"/>
              <a:t>※</a:t>
            </a:r>
            <a:r>
              <a:rPr lang="ja-JP" altLang="en-US" dirty="0"/>
              <a:t>機能利用後は、必ずログアウトを行ってください。</a:t>
            </a:r>
            <a:endParaRPr kumimoji="1" lang="en-US" altLang="ja-JP" dirty="0"/>
          </a:p>
        </p:txBody>
      </p:sp>
      <p:sp>
        <p:nvSpPr>
          <p:cNvPr id="2" name="タイトル 1"/>
          <p:cNvSpPr>
            <a:spLocks noGrp="1"/>
          </p:cNvSpPr>
          <p:nvPr>
            <p:ph type="title"/>
          </p:nvPr>
        </p:nvSpPr>
        <p:spPr>
          <a:xfrm>
            <a:off x="273050" y="152400"/>
            <a:ext cx="4607942" cy="392113"/>
          </a:xfrm>
        </p:spPr>
        <p:txBody>
          <a:bodyPr/>
          <a:lstStyle/>
          <a:p>
            <a:r>
              <a:rPr kumimoji="1" lang="ja-JP" altLang="en-US" b="1" dirty="0"/>
              <a:t>保護者アカウント　ログイン</a:t>
            </a:r>
            <a:r>
              <a:rPr lang="ja-JP" altLang="en-US" b="1" dirty="0"/>
              <a:t>手順</a:t>
            </a:r>
            <a:endParaRPr kumimoji="1" lang="ja-JP" altLang="en-US" b="1" dirty="0"/>
          </a:p>
        </p:txBody>
      </p:sp>
      <p:sp>
        <p:nvSpPr>
          <p:cNvPr id="3" name="コンテンツ プレースホルダー 2"/>
          <p:cNvSpPr>
            <a:spLocks noGrp="1"/>
          </p:cNvSpPr>
          <p:nvPr>
            <p:ph idx="1"/>
          </p:nvPr>
        </p:nvSpPr>
        <p:spPr/>
        <p:txBody>
          <a:bodyPr/>
          <a:lstStyle/>
          <a:p>
            <a:r>
              <a:rPr lang="ja-JP" altLang="en-US" dirty="0"/>
              <a:t>ブラウザでの操作手順になります。</a:t>
            </a:r>
            <a:br>
              <a:rPr lang="en-US" altLang="ja-JP" dirty="0"/>
            </a:br>
            <a:endParaRPr lang="en-US" altLang="ja-JP" dirty="0"/>
          </a:p>
          <a:p>
            <a:pPr marL="342900" indent="-342900">
              <a:buFont typeface="+mj-ea"/>
              <a:buAutoNum type="circleNumDbPlain"/>
            </a:pPr>
            <a:r>
              <a:rPr lang="ja-JP" altLang="en-US" dirty="0"/>
              <a:t>下記サイトにアクセスします。</a:t>
            </a:r>
            <a:endParaRPr lang="en-US" altLang="ja-JP" dirty="0"/>
          </a:p>
          <a:p>
            <a:pPr marL="358775">
              <a:spcBef>
                <a:spcPts val="600"/>
              </a:spcBef>
            </a:pPr>
            <a:r>
              <a:rPr lang="ja-JP" altLang="en-US" dirty="0"/>
              <a:t>ログイン</a:t>
            </a:r>
            <a:r>
              <a:rPr lang="en-US" altLang="ja-JP" dirty="0"/>
              <a:t>URL</a:t>
            </a:r>
            <a:r>
              <a:rPr lang="ja-JP" altLang="en-US" dirty="0"/>
              <a:t>：</a:t>
            </a:r>
            <a:r>
              <a:rPr lang="en-US" altLang="ja-JP" dirty="0">
                <a:hlinkClick r:id="" action="ppaction://noaction"/>
              </a:rPr>
              <a:t>https://parent.ed-cl.com/</a:t>
            </a:r>
            <a:endParaRPr kumimoji="1" lang="en-US" altLang="ja-JP" dirty="0"/>
          </a:p>
          <a:p>
            <a:pPr marL="342900" indent="-342900">
              <a:spcBef>
                <a:spcPts val="1200"/>
              </a:spcBef>
              <a:buFont typeface="+mj-ea"/>
              <a:buAutoNum type="circleNumDbPlain" startAt="2"/>
            </a:pPr>
            <a:r>
              <a:rPr lang="ja-JP" altLang="en-US" dirty="0"/>
              <a:t>「学校コード」</a:t>
            </a:r>
            <a:br>
              <a:rPr lang="en-US" altLang="ja-JP" dirty="0"/>
            </a:br>
            <a:r>
              <a:rPr lang="ja-JP" altLang="en-US" dirty="0"/>
              <a:t>「ユーザー</a:t>
            </a:r>
            <a:r>
              <a:rPr lang="en-US" altLang="ja-JP" dirty="0"/>
              <a:t>ID</a:t>
            </a:r>
            <a:r>
              <a:rPr lang="ja-JP" altLang="en-US" dirty="0"/>
              <a:t>」</a:t>
            </a:r>
            <a:br>
              <a:rPr lang="en-US" altLang="ja-JP" dirty="0"/>
            </a:br>
            <a:r>
              <a:rPr lang="ja-JP" altLang="en-US" dirty="0"/>
              <a:t>「パスワード」</a:t>
            </a:r>
            <a:br>
              <a:rPr lang="en-US" altLang="ja-JP" dirty="0"/>
            </a:br>
            <a:r>
              <a:rPr lang="ja-JP" altLang="en-US" dirty="0"/>
              <a:t>を入力し、「ログイン」をクリックします。</a:t>
            </a:r>
            <a:br>
              <a:rPr lang="en-US" altLang="ja-JP" dirty="0"/>
            </a:br>
            <a:r>
              <a:rPr lang="ja-JP" altLang="en-US" dirty="0"/>
              <a:t>（保護者アカウント情報は学校にご確認ください。）</a:t>
            </a:r>
            <a:endParaRPr lang="en-US" altLang="ja-JP" dirty="0"/>
          </a:p>
          <a:p>
            <a:pPr>
              <a:spcBef>
                <a:spcPts val="1200"/>
              </a:spcBef>
            </a:pPr>
            <a:endParaRPr lang="en-US" altLang="ja-JP" dirty="0"/>
          </a:p>
          <a:p>
            <a:pPr>
              <a:spcBef>
                <a:spcPts val="1200"/>
              </a:spcBef>
            </a:pPr>
            <a:endParaRPr lang="en-US" altLang="ja-JP" dirty="0"/>
          </a:p>
          <a:p>
            <a:pPr>
              <a:spcBef>
                <a:spcPts val="1200"/>
              </a:spcBef>
            </a:pPr>
            <a:endParaRPr lang="en-US" altLang="ja-JP" dirty="0"/>
          </a:p>
          <a:p>
            <a:pPr>
              <a:spcBef>
                <a:spcPts val="1200"/>
              </a:spcBef>
            </a:pPr>
            <a:endParaRPr lang="en-US" altLang="ja-JP" dirty="0"/>
          </a:p>
          <a:p>
            <a:pPr>
              <a:spcBef>
                <a:spcPts val="1200"/>
              </a:spcBef>
            </a:pPr>
            <a:endParaRPr lang="en-US" altLang="ja-JP" dirty="0"/>
          </a:p>
          <a:p>
            <a:pPr>
              <a:spcBef>
                <a:spcPts val="1200"/>
              </a:spcBef>
            </a:pPr>
            <a:endParaRPr lang="en-US" altLang="ja-JP" dirty="0"/>
          </a:p>
          <a:p>
            <a:pPr>
              <a:spcBef>
                <a:spcPts val="1200"/>
              </a:spcBef>
            </a:pPr>
            <a:endParaRPr lang="en-US" altLang="ja-JP" dirty="0"/>
          </a:p>
          <a:p>
            <a:pPr>
              <a:spcBef>
                <a:spcPts val="1200"/>
              </a:spcBef>
            </a:pPr>
            <a:r>
              <a:rPr lang="ja-JP" altLang="en-US" dirty="0"/>
              <a:t>複数の保護者アカウントを切り替える場合、</a:t>
            </a:r>
            <a:br>
              <a:rPr lang="en-US" altLang="ja-JP" dirty="0"/>
            </a:br>
            <a:r>
              <a:rPr lang="ja-JP" altLang="en-US" dirty="0"/>
              <a:t>都度「ログイン／ログアウト」が必要になります。</a:t>
            </a:r>
            <a:endParaRPr lang="en-US" altLang="ja-JP" dirty="0"/>
          </a:p>
        </p:txBody>
      </p:sp>
      <p:grpSp>
        <p:nvGrpSpPr>
          <p:cNvPr id="15" name="グループ化 14"/>
          <p:cNvGrpSpPr/>
          <p:nvPr/>
        </p:nvGrpSpPr>
        <p:grpSpPr>
          <a:xfrm>
            <a:off x="690847" y="3003844"/>
            <a:ext cx="3417668" cy="1955459"/>
            <a:chOff x="527220" y="4408657"/>
            <a:chExt cx="3940986" cy="2254881"/>
          </a:xfrm>
        </p:grpSpPr>
        <p:pic>
          <p:nvPicPr>
            <p:cNvPr id="7" name="図 6"/>
            <p:cNvPicPr>
              <a:picLocks noChangeAspect="1"/>
            </p:cNvPicPr>
            <p:nvPr/>
          </p:nvPicPr>
          <p:blipFill rotWithShape="1">
            <a:blip r:embed="rId2"/>
            <a:srcRect l="21656" t="14972" r="21830" b="24752"/>
            <a:stretch/>
          </p:blipFill>
          <p:spPr>
            <a:xfrm>
              <a:off x="527220" y="4408657"/>
              <a:ext cx="3940986" cy="2254881"/>
            </a:xfrm>
            <a:prstGeom prst="rect">
              <a:avLst/>
            </a:prstGeom>
          </p:spPr>
        </p:pic>
        <p:sp>
          <p:nvSpPr>
            <p:cNvPr id="8" name="角丸四角形 7"/>
            <p:cNvSpPr/>
            <p:nvPr/>
          </p:nvSpPr>
          <p:spPr>
            <a:xfrm>
              <a:off x="2577020" y="4886347"/>
              <a:ext cx="1727907" cy="12210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63754" y="6348742"/>
              <a:ext cx="1045029" cy="3147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848203" y="5108511"/>
              <a:ext cx="360040" cy="72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848203" y="5500097"/>
              <a:ext cx="360040" cy="72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48202" y="5855682"/>
              <a:ext cx="448613" cy="89713"/>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タイトル 1"/>
          <p:cNvSpPr txBox="1">
            <a:spLocks/>
          </p:cNvSpPr>
          <p:nvPr/>
        </p:nvSpPr>
        <p:spPr bwMode="auto">
          <a:xfrm>
            <a:off x="5022083" y="152400"/>
            <a:ext cx="460794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kern="1200">
                <a:solidFill>
                  <a:schemeClr val="tx1"/>
                </a:solidFill>
                <a:latin typeface="+mj-ea"/>
                <a:ea typeface="+mj-ea"/>
                <a:cs typeface="+mj-cs"/>
              </a:defRPr>
            </a:lvl1pPr>
            <a:lvl2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2pPr>
            <a:lvl3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3pPr>
            <a:lvl4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4pPr>
            <a:lvl5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5pPr>
            <a:lvl6pPr marL="4572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6pPr>
            <a:lvl7pPr marL="9144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7pPr>
            <a:lvl8pPr marL="13716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8pPr>
            <a:lvl9pPr marL="18288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9pPr>
          </a:lstStyle>
          <a:p>
            <a:r>
              <a:rPr lang="ja-JP" altLang="en-US" b="1" dirty="0">
                <a:latin typeface="Meiryo UI" panose="020B0604030504040204" pitchFamily="50" charset="-128"/>
                <a:ea typeface="Meiryo UI" panose="020B0604030504040204" pitchFamily="50" charset="-128"/>
              </a:rPr>
              <a:t>保護者アカウント　ログアウト手順</a:t>
            </a:r>
          </a:p>
        </p:txBody>
      </p:sp>
      <p:grpSp>
        <p:nvGrpSpPr>
          <p:cNvPr id="19" name="グループ化 18"/>
          <p:cNvGrpSpPr/>
          <p:nvPr/>
        </p:nvGrpSpPr>
        <p:grpSpPr>
          <a:xfrm>
            <a:off x="5339378" y="4938821"/>
            <a:ext cx="3913553" cy="1204827"/>
            <a:chOff x="5423674" y="5536541"/>
            <a:chExt cx="3913553" cy="1204827"/>
          </a:xfrm>
        </p:grpSpPr>
        <p:pic>
          <p:nvPicPr>
            <p:cNvPr id="17" name="図 16"/>
            <p:cNvPicPr>
              <a:picLocks noChangeAspect="1"/>
            </p:cNvPicPr>
            <p:nvPr/>
          </p:nvPicPr>
          <p:blipFill>
            <a:blip r:embed="rId3"/>
            <a:stretch>
              <a:fillRect/>
            </a:stretch>
          </p:blipFill>
          <p:spPr>
            <a:xfrm>
              <a:off x="5423674" y="5536541"/>
              <a:ext cx="3913553" cy="1204827"/>
            </a:xfrm>
            <a:prstGeom prst="rect">
              <a:avLst/>
            </a:prstGeom>
          </p:spPr>
        </p:pic>
        <p:sp>
          <p:nvSpPr>
            <p:cNvPr id="25" name="角丸四角形 24"/>
            <p:cNvSpPr/>
            <p:nvPr/>
          </p:nvSpPr>
          <p:spPr>
            <a:xfrm>
              <a:off x="7672160" y="6219816"/>
              <a:ext cx="792088" cy="359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p:cNvPicPr>
            <a:picLocks noChangeAspect="1"/>
          </p:cNvPicPr>
          <p:nvPr/>
        </p:nvPicPr>
        <p:blipFill>
          <a:blip r:embed="rId4"/>
          <a:stretch>
            <a:fillRect/>
          </a:stretch>
        </p:blipFill>
        <p:spPr>
          <a:xfrm>
            <a:off x="3728864" y="339183"/>
            <a:ext cx="1080120" cy="1080120"/>
          </a:xfrm>
          <a:prstGeom prst="rect">
            <a:avLst/>
          </a:prstGeom>
        </p:spPr>
      </p:pic>
      <p:pic>
        <p:nvPicPr>
          <p:cNvPr id="28" name="図 27"/>
          <p:cNvPicPr>
            <a:picLocks noChangeAspect="1"/>
          </p:cNvPicPr>
          <p:nvPr/>
        </p:nvPicPr>
        <p:blipFill>
          <a:blip r:embed="rId5"/>
          <a:stretch>
            <a:fillRect/>
          </a:stretch>
        </p:blipFill>
        <p:spPr>
          <a:xfrm>
            <a:off x="5090428" y="1486226"/>
            <a:ext cx="4630691" cy="2722977"/>
          </a:xfrm>
          <a:prstGeom prst="rect">
            <a:avLst/>
          </a:prstGeom>
        </p:spPr>
      </p:pic>
      <p:sp>
        <p:nvSpPr>
          <p:cNvPr id="22" name="角丸四角形 21"/>
          <p:cNvSpPr/>
          <p:nvPr/>
        </p:nvSpPr>
        <p:spPr>
          <a:xfrm>
            <a:off x="5146020" y="3558639"/>
            <a:ext cx="621367" cy="2086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6"/>
          <a:stretch>
            <a:fillRect/>
          </a:stretch>
        </p:blipFill>
        <p:spPr>
          <a:xfrm>
            <a:off x="5123161" y="1768625"/>
            <a:ext cx="326926" cy="72007"/>
          </a:xfrm>
          <a:prstGeom prst="rect">
            <a:avLst/>
          </a:prstGeom>
        </p:spPr>
      </p:pic>
      <p:pic>
        <p:nvPicPr>
          <p:cNvPr id="30" name="図 29"/>
          <p:cNvPicPr>
            <a:picLocks noChangeAspect="1"/>
          </p:cNvPicPr>
          <p:nvPr/>
        </p:nvPicPr>
        <p:blipFill>
          <a:blip r:embed="rId6"/>
          <a:stretch>
            <a:fillRect/>
          </a:stretch>
        </p:blipFill>
        <p:spPr>
          <a:xfrm>
            <a:off x="5306040" y="4065260"/>
            <a:ext cx="144000" cy="31717"/>
          </a:xfrm>
          <a:prstGeom prst="rect">
            <a:avLst/>
          </a:prstGeom>
        </p:spPr>
      </p:pic>
      <p:sp>
        <p:nvSpPr>
          <p:cNvPr id="31" name="角丸四角形 30"/>
          <p:cNvSpPr/>
          <p:nvPr/>
        </p:nvSpPr>
        <p:spPr>
          <a:xfrm>
            <a:off x="5079736" y="3782517"/>
            <a:ext cx="434088" cy="4190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01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保護者アカウント　パスワード変更</a:t>
            </a:r>
          </a:p>
        </p:txBody>
      </p:sp>
      <p:sp>
        <p:nvSpPr>
          <p:cNvPr id="7" name="コンテンツ プレースホルダー 6"/>
          <p:cNvSpPr>
            <a:spLocks noGrp="1"/>
          </p:cNvSpPr>
          <p:nvPr>
            <p:ph idx="1"/>
          </p:nvPr>
        </p:nvSpPr>
        <p:spPr/>
        <p:txBody>
          <a:bodyPr/>
          <a:lstStyle/>
          <a:p>
            <a:pPr marL="342900" indent="-342900">
              <a:buFont typeface="+mj-ea"/>
              <a:buAutoNum type="circleNumDbPlain"/>
            </a:pPr>
            <a:r>
              <a:rPr lang="ja-JP" altLang="en-US" dirty="0"/>
              <a:t>左側下のアイコンをクリックします。</a:t>
            </a:r>
            <a:endParaRPr lang="en-US" altLang="ja-JP" dirty="0"/>
          </a:p>
          <a:p>
            <a:pPr marL="342900" indent="-342900">
              <a:spcBef>
                <a:spcPts val="1200"/>
              </a:spcBef>
              <a:buFont typeface="+mj-lt"/>
              <a:buAutoNum type="circleNumDbPlain"/>
            </a:pPr>
            <a:r>
              <a:rPr lang="ja-JP" altLang="en-US" dirty="0"/>
              <a:t>表示されたメニューより「ユーザー設定」を選択してください。</a:t>
            </a: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endParaRPr lang="en-US" altLang="ja-JP" dirty="0"/>
          </a:p>
          <a:p>
            <a:pPr marL="342900" indent="-342900">
              <a:buFont typeface="+mj-lt"/>
              <a:buAutoNum type="circleNumDbPlain"/>
            </a:pPr>
            <a:r>
              <a:rPr kumimoji="1" lang="ja-JP" altLang="en-US" dirty="0"/>
              <a:t>「パスワードを変更する」を選択してください。</a:t>
            </a:r>
          </a:p>
        </p:txBody>
      </p:sp>
      <p:sp>
        <p:nvSpPr>
          <p:cNvPr id="16" name="角丸四角形 15"/>
          <p:cNvSpPr/>
          <p:nvPr/>
        </p:nvSpPr>
        <p:spPr>
          <a:xfrm>
            <a:off x="2063536" y="4043039"/>
            <a:ext cx="648072" cy="2160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コンテンツ プレースホルダー 17"/>
          <p:cNvSpPr>
            <a:spLocks noGrp="1"/>
          </p:cNvSpPr>
          <p:nvPr>
            <p:ph idx="11"/>
          </p:nvPr>
        </p:nvSpPr>
        <p:spPr/>
        <p:txBody>
          <a:bodyPr/>
          <a:lstStyle/>
          <a:p>
            <a:pPr marL="342900" indent="-342900">
              <a:buFont typeface="+mj-ea"/>
              <a:buAutoNum type="circleNumDbPlain" startAt="4"/>
            </a:pPr>
            <a:r>
              <a:rPr kumimoji="1" lang="ja-JP" altLang="en-US" dirty="0"/>
              <a:t>「現在のパスワード」</a:t>
            </a:r>
            <a:br>
              <a:rPr kumimoji="1" lang="en-US" altLang="ja-JP" dirty="0"/>
            </a:br>
            <a:r>
              <a:rPr kumimoji="1" lang="ja-JP" altLang="en-US" dirty="0"/>
              <a:t>「新しいパスワード」</a:t>
            </a:r>
            <a:br>
              <a:rPr kumimoji="1" lang="en-US" altLang="ja-JP" dirty="0"/>
            </a:br>
            <a:r>
              <a:rPr kumimoji="1" lang="ja-JP" altLang="en-US" dirty="0"/>
              <a:t>「新しいパスワードの再入力」</a:t>
            </a:r>
            <a:br>
              <a:rPr kumimoji="1" lang="en-US" altLang="ja-JP" dirty="0"/>
            </a:br>
            <a:r>
              <a:rPr kumimoji="1" lang="en-US" altLang="ja-JP" dirty="0"/>
              <a:t>3</a:t>
            </a:r>
            <a:r>
              <a:rPr kumimoji="1" lang="ja-JP" altLang="en-US" dirty="0"/>
              <a:t>項目を入力し、「変更」を選択してください。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ja-JP" altLang="en-US" dirty="0"/>
              <a:t>変更したパスワードは忘れないようにお願いいたします。</a:t>
            </a:r>
            <a:endParaRPr kumimoji="1" lang="en-US" altLang="ja-JP" dirty="0"/>
          </a:p>
          <a:p>
            <a:r>
              <a:rPr lang="ja-JP" altLang="en-US" dirty="0"/>
              <a:t>パスワードが分からなくなった（ログインできなくなった）場合は、学校にお問い合わせください。</a:t>
            </a:r>
            <a:endParaRPr lang="en-US" altLang="ja-JP" dirty="0"/>
          </a:p>
        </p:txBody>
      </p:sp>
      <p:pic>
        <p:nvPicPr>
          <p:cNvPr id="19" name="コンテンツ プレースホルダー 16"/>
          <p:cNvPicPr>
            <a:picLocks noChangeAspect="1"/>
          </p:cNvPicPr>
          <p:nvPr/>
        </p:nvPicPr>
        <p:blipFill rotWithShape="1">
          <a:blip r:embed="rId2" cstate="print">
            <a:extLst>
              <a:ext uri="{28A0092B-C50C-407E-A947-70E740481C1C}">
                <a14:useLocalDpi xmlns:a14="http://schemas.microsoft.com/office/drawing/2010/main" val="0"/>
              </a:ext>
            </a:extLst>
          </a:blip>
          <a:srcRect t="15717" r="54625" b="32182"/>
          <a:stretch/>
        </p:blipFill>
        <p:spPr bwMode="auto">
          <a:xfrm>
            <a:off x="5745088" y="1683799"/>
            <a:ext cx="3094186" cy="266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6015976" y="3782331"/>
            <a:ext cx="518087" cy="3234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3"/>
          <a:srcRect r="43215"/>
          <a:stretch/>
        </p:blipFill>
        <p:spPr>
          <a:xfrm>
            <a:off x="709209" y="1392003"/>
            <a:ext cx="3691788" cy="1396416"/>
          </a:xfrm>
          <a:prstGeom prst="rect">
            <a:avLst/>
          </a:prstGeom>
        </p:spPr>
      </p:pic>
      <p:pic>
        <p:nvPicPr>
          <p:cNvPr id="23" name="図 22"/>
          <p:cNvPicPr>
            <a:picLocks noChangeAspect="1"/>
          </p:cNvPicPr>
          <p:nvPr/>
        </p:nvPicPr>
        <p:blipFill>
          <a:blip r:embed="rId4"/>
          <a:stretch>
            <a:fillRect/>
          </a:stretch>
        </p:blipFill>
        <p:spPr>
          <a:xfrm>
            <a:off x="1028077" y="2607615"/>
            <a:ext cx="216000" cy="47576"/>
          </a:xfrm>
          <a:prstGeom prst="rect">
            <a:avLst/>
          </a:prstGeom>
        </p:spPr>
      </p:pic>
      <p:sp>
        <p:nvSpPr>
          <p:cNvPr id="12" name="角丸四角形 11"/>
          <p:cNvSpPr/>
          <p:nvPr/>
        </p:nvSpPr>
        <p:spPr>
          <a:xfrm>
            <a:off x="810944" y="1466900"/>
            <a:ext cx="829688" cy="2050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707592" y="2181755"/>
            <a:ext cx="588240" cy="5990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5"/>
          <a:srcRect t="16099"/>
          <a:stretch/>
        </p:blipFill>
        <p:spPr>
          <a:xfrm>
            <a:off x="128464" y="3360639"/>
            <a:ext cx="4752528" cy="2770501"/>
          </a:xfrm>
          <a:prstGeom prst="rect">
            <a:avLst/>
          </a:prstGeom>
        </p:spPr>
      </p:pic>
      <p:sp>
        <p:nvSpPr>
          <p:cNvPr id="21" name="角丸四角形吹き出し 20"/>
          <p:cNvSpPr/>
          <p:nvPr/>
        </p:nvSpPr>
        <p:spPr>
          <a:xfrm>
            <a:off x="1070627" y="6016680"/>
            <a:ext cx="2802254" cy="700187"/>
          </a:xfrm>
          <a:prstGeom prst="wedgeRoundRectCallout">
            <a:avLst>
              <a:gd name="adj1" fmla="val -36740"/>
              <a:gd name="adj2" fmla="val -100940"/>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児童・生徒の表示名が変更できます。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保護者向けの表示名のため、</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教職員や児童・生徒には影響ありません。</a:t>
            </a:r>
          </a:p>
        </p:txBody>
      </p:sp>
      <p:sp>
        <p:nvSpPr>
          <p:cNvPr id="25" name="角丸四角形 24"/>
          <p:cNvSpPr/>
          <p:nvPr/>
        </p:nvSpPr>
        <p:spPr>
          <a:xfrm>
            <a:off x="1739713" y="4083224"/>
            <a:ext cx="829688" cy="2050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4"/>
          <a:stretch>
            <a:fillRect/>
          </a:stretch>
        </p:blipFill>
        <p:spPr>
          <a:xfrm>
            <a:off x="348271" y="5986201"/>
            <a:ext cx="144000" cy="31718"/>
          </a:xfrm>
          <a:prstGeom prst="rect">
            <a:avLst/>
          </a:prstGeom>
        </p:spPr>
      </p:pic>
      <p:pic>
        <p:nvPicPr>
          <p:cNvPr id="27" name="図 26"/>
          <p:cNvPicPr>
            <a:picLocks noChangeAspect="1"/>
          </p:cNvPicPr>
          <p:nvPr/>
        </p:nvPicPr>
        <p:blipFill>
          <a:blip r:embed="rId4"/>
          <a:stretch>
            <a:fillRect/>
          </a:stretch>
        </p:blipFill>
        <p:spPr>
          <a:xfrm>
            <a:off x="232711" y="3652728"/>
            <a:ext cx="216000" cy="47576"/>
          </a:xfrm>
          <a:prstGeom prst="rect">
            <a:avLst/>
          </a:prstGeom>
        </p:spPr>
      </p:pic>
      <p:sp>
        <p:nvSpPr>
          <p:cNvPr id="28" name="角丸四角形吹き出し 27"/>
          <p:cNvSpPr/>
          <p:nvPr/>
        </p:nvSpPr>
        <p:spPr>
          <a:xfrm>
            <a:off x="2145429" y="4467578"/>
            <a:ext cx="2673440" cy="502114"/>
          </a:xfrm>
          <a:prstGeom prst="wedgeRoundRectCallout">
            <a:avLst>
              <a:gd name="adj1" fmla="val -66999"/>
              <a:gd name="adj2" fmla="val 17682"/>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画像の変更が出来ます。</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一度変更すると初期値には戻せません。</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804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273050" y="152400"/>
            <a:ext cx="4607942" cy="392113"/>
          </a:xfrm>
        </p:spPr>
        <p:txBody>
          <a:bodyPr/>
          <a:lstStyle/>
          <a:p>
            <a:r>
              <a:rPr lang="ja-JP" altLang="en-US" b="1" dirty="0"/>
              <a:t>出欠連絡</a:t>
            </a:r>
            <a:endParaRPr kumimoji="1" lang="ja-JP" altLang="en-US" b="1" dirty="0"/>
          </a:p>
        </p:txBody>
      </p:sp>
      <p:sp>
        <p:nvSpPr>
          <p:cNvPr id="17" name="コンテンツ プレースホルダー 16"/>
          <p:cNvSpPr>
            <a:spLocks noGrp="1"/>
          </p:cNvSpPr>
          <p:nvPr>
            <p:ph idx="1"/>
          </p:nvPr>
        </p:nvSpPr>
        <p:spPr/>
        <p:txBody>
          <a:bodyPr/>
          <a:lstStyle/>
          <a:p>
            <a:pPr marL="342900" indent="-342900">
              <a:buFont typeface="+mj-ea"/>
              <a:buAutoNum type="circleNumDbPlain"/>
            </a:pPr>
            <a:r>
              <a:rPr lang="ja-JP" altLang="en-US" dirty="0"/>
              <a:t>左側のメニューより「出欠連絡」をクリックします。</a:t>
            </a:r>
            <a:endParaRPr lang="en-US" altLang="ja-JP" dirty="0"/>
          </a:p>
          <a:p>
            <a:pPr marL="342900" indent="-342900">
              <a:spcBef>
                <a:spcPts val="600"/>
              </a:spcBef>
              <a:buFont typeface="+mj-lt"/>
              <a:buAutoNum type="circleNumDbPlain"/>
            </a:pPr>
            <a:r>
              <a:rPr lang="ja-JP" altLang="en-US" dirty="0"/>
              <a:t>「欠席等を連絡」ボタンをクリックします。</a:t>
            </a: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br>
              <a:rPr lang="en-US" altLang="ja-JP" dirty="0"/>
            </a:br>
            <a:endParaRPr lang="en-US" altLang="ja-JP" dirty="0"/>
          </a:p>
          <a:p>
            <a:pPr marL="342900" indent="-342900">
              <a:spcBef>
                <a:spcPts val="1200"/>
              </a:spcBef>
              <a:buFont typeface="+mj-lt"/>
              <a:buAutoNum type="circleNumDbPlain"/>
            </a:pPr>
            <a:r>
              <a:rPr lang="ja-JP" altLang="en-US" dirty="0"/>
              <a:t>「日付」「出欠」を選択した上で、コメント欄に定型文を参考に入力し、「送信」ボタンをクリックします。</a:t>
            </a:r>
            <a:endParaRPr kumimoji="1" lang="ja-JP" altLang="en-US" dirty="0"/>
          </a:p>
        </p:txBody>
      </p:sp>
      <p:sp>
        <p:nvSpPr>
          <p:cNvPr id="5" name="コンテンツ プレースホルダー 4"/>
          <p:cNvSpPr>
            <a:spLocks noGrp="1"/>
          </p:cNvSpPr>
          <p:nvPr>
            <p:ph idx="11"/>
          </p:nvPr>
        </p:nvSpPr>
        <p:spPr>
          <a:xfrm>
            <a:off x="4958850" y="633413"/>
            <a:ext cx="4890694" cy="6088062"/>
          </a:xfrm>
          <a:ln>
            <a:noFill/>
          </a:ln>
        </p:spPr>
        <p:txBody>
          <a:bodyPr/>
          <a:lstStyle/>
          <a:p>
            <a:pPr marL="171450" indent="-171450">
              <a:buFont typeface="Wingdings" panose="05000000000000000000" pitchFamily="2" charset="2"/>
              <a:buChar char="n"/>
            </a:pPr>
            <a:r>
              <a:rPr lang="ja-JP" altLang="en-US" sz="1200" dirty="0"/>
              <a:t>コメント欄には以下の定型文のように欠席等の理由を入力してください。</a:t>
            </a:r>
            <a:endParaRPr lang="en-US" altLang="ja-JP" sz="1200" dirty="0"/>
          </a:p>
          <a:p>
            <a:pPr marL="274638" lvl="1" indent="0">
              <a:spcBef>
                <a:spcPts val="600"/>
              </a:spcBef>
              <a:buNone/>
            </a:pPr>
            <a:r>
              <a:rPr lang="ja-JP" altLang="en-US" sz="1200" dirty="0"/>
              <a:t>≪定型文≫</a:t>
            </a:r>
            <a:endParaRPr lang="en-US" altLang="ja-JP" sz="1200" dirty="0"/>
          </a:p>
          <a:p>
            <a:pPr marL="274638" lvl="1" indent="0">
              <a:spcBef>
                <a:spcPts val="600"/>
              </a:spcBef>
              <a:buNone/>
            </a:pPr>
            <a:r>
              <a:rPr lang="ja-JP" altLang="en-US" sz="1200" dirty="0">
                <a:solidFill>
                  <a:schemeClr val="tx1"/>
                </a:solidFill>
              </a:rPr>
              <a:t>・風邪のため　　・けがのため</a:t>
            </a:r>
            <a:endParaRPr lang="en-US" altLang="ja-JP" sz="1200" dirty="0">
              <a:solidFill>
                <a:schemeClr val="tx1"/>
              </a:solidFill>
            </a:endParaRPr>
          </a:p>
          <a:p>
            <a:pPr marL="274638" lvl="1" indent="0">
              <a:spcBef>
                <a:spcPts val="600"/>
              </a:spcBef>
              <a:buNone/>
            </a:pPr>
            <a:r>
              <a:rPr lang="ja-JP" altLang="en-US" sz="1200" dirty="0">
                <a:solidFill>
                  <a:schemeClr val="tx1"/>
                </a:solidFill>
              </a:rPr>
              <a:t>・発熱のため　　・通院のため</a:t>
            </a:r>
            <a:endParaRPr lang="en-US" altLang="ja-JP" sz="1200" dirty="0">
              <a:solidFill>
                <a:schemeClr val="tx1"/>
              </a:solidFill>
            </a:endParaRPr>
          </a:p>
          <a:p>
            <a:pPr marL="274638" lvl="1" indent="0">
              <a:spcBef>
                <a:spcPts val="600"/>
              </a:spcBef>
              <a:buNone/>
            </a:pPr>
            <a:r>
              <a:rPr lang="ja-JP" altLang="en-US" sz="1200" dirty="0">
                <a:solidFill>
                  <a:schemeClr val="tx1"/>
                </a:solidFill>
              </a:rPr>
              <a:t>・腹痛のため　　・慶弔のため</a:t>
            </a:r>
            <a:endParaRPr lang="en-US" altLang="ja-JP" sz="1200" dirty="0">
              <a:solidFill>
                <a:schemeClr val="tx1"/>
              </a:solidFill>
            </a:endParaRPr>
          </a:p>
          <a:p>
            <a:pPr marL="274638" lvl="1" indent="0">
              <a:spcBef>
                <a:spcPts val="600"/>
              </a:spcBef>
              <a:buNone/>
            </a:pPr>
            <a:r>
              <a:rPr lang="ja-JP" altLang="en-US" sz="1200" dirty="0">
                <a:solidFill>
                  <a:schemeClr val="tx1"/>
                </a:solidFill>
              </a:rPr>
              <a:t>・その他（　）⇒</a:t>
            </a:r>
            <a:r>
              <a:rPr lang="ja-JP" altLang="en-US" sz="1000" dirty="0">
                <a:solidFill>
                  <a:schemeClr val="tx1"/>
                </a:solidFill>
              </a:rPr>
              <a:t>診断名等の</a:t>
            </a:r>
            <a:r>
              <a:rPr lang="ja-JP" altLang="en-US" sz="1000" b="1" dirty="0">
                <a:solidFill>
                  <a:srgbClr val="FF0000"/>
                </a:solidFill>
              </a:rPr>
              <a:t>要配慮個人情報</a:t>
            </a:r>
            <a:r>
              <a:rPr lang="en-US" altLang="ja-JP" sz="1000" b="1" dirty="0">
                <a:solidFill>
                  <a:srgbClr val="FF0000"/>
                </a:solidFill>
              </a:rPr>
              <a:t>※</a:t>
            </a:r>
            <a:r>
              <a:rPr lang="ja-JP" altLang="en-US" sz="1000" dirty="0">
                <a:solidFill>
                  <a:schemeClr val="tx1"/>
                </a:solidFill>
              </a:rPr>
              <a:t>は書かないでください。</a:t>
            </a:r>
            <a:endParaRPr lang="en-US" altLang="ja-JP" sz="1000" dirty="0">
              <a:solidFill>
                <a:schemeClr val="tx1"/>
              </a:solidFill>
            </a:endParaRPr>
          </a:p>
          <a:p>
            <a:pPr marL="274638" lvl="1" indent="0">
              <a:spcBef>
                <a:spcPts val="600"/>
              </a:spcBef>
              <a:buNone/>
            </a:pPr>
            <a:r>
              <a:rPr lang="en-US" altLang="ja-JP" sz="1200" dirty="0">
                <a:solidFill>
                  <a:schemeClr val="tx1"/>
                </a:solidFill>
              </a:rPr>
              <a:t>※</a:t>
            </a:r>
            <a:r>
              <a:rPr lang="ja-JP" altLang="en-US" sz="1200" dirty="0">
                <a:solidFill>
                  <a:schemeClr val="tx1"/>
                </a:solidFill>
              </a:rPr>
              <a:t>通院等の後、詳しい診断名・状況等が分かったら、</a:t>
            </a:r>
            <a:br>
              <a:rPr lang="en-US" altLang="ja-JP" sz="1200" dirty="0">
                <a:solidFill>
                  <a:schemeClr val="tx1"/>
                </a:solidFill>
              </a:rPr>
            </a:br>
            <a:r>
              <a:rPr lang="ja-JP" altLang="en-US" sz="1200" dirty="0">
                <a:solidFill>
                  <a:schemeClr val="tx1"/>
                </a:solidFill>
              </a:rPr>
              <a:t>   出欠連絡には書き込まず、電話等の方法で学校にお知らせください。</a:t>
            </a:r>
            <a:endParaRPr lang="en-US" altLang="ja-JP" sz="1200" dirty="0">
              <a:solidFill>
                <a:schemeClr val="tx1"/>
              </a:solidFill>
            </a:endParaRPr>
          </a:p>
          <a:p>
            <a:pPr marL="274638" lvl="1" indent="0">
              <a:spcBef>
                <a:spcPts val="600"/>
              </a:spcBef>
              <a:buNone/>
            </a:pPr>
            <a:r>
              <a:rPr lang="en-US" altLang="ja-JP" sz="1200" dirty="0">
                <a:solidFill>
                  <a:schemeClr val="tx1"/>
                </a:solidFill>
              </a:rPr>
              <a:t>※</a:t>
            </a:r>
            <a:r>
              <a:rPr lang="ja-JP" altLang="en-US" sz="1200" dirty="0">
                <a:solidFill>
                  <a:schemeClr val="tx1"/>
                </a:solidFill>
              </a:rPr>
              <a:t>「欠席等の連絡」の内容に確認が必要な場合は、</a:t>
            </a:r>
            <a:br>
              <a:rPr lang="en-US" altLang="ja-JP" sz="1200" dirty="0">
                <a:solidFill>
                  <a:schemeClr val="tx1"/>
                </a:solidFill>
              </a:rPr>
            </a:br>
            <a:r>
              <a:rPr lang="ja-JP" altLang="en-US" sz="1200" dirty="0">
                <a:solidFill>
                  <a:schemeClr val="tx1"/>
                </a:solidFill>
              </a:rPr>
              <a:t>   学校から電話等で確認の連絡を行います。</a:t>
            </a:r>
            <a:endParaRPr lang="en-US" altLang="ja-JP" sz="1200" dirty="0">
              <a:solidFill>
                <a:schemeClr val="tx1"/>
              </a:solidFill>
            </a:endParaRPr>
          </a:p>
          <a:p>
            <a:pPr marL="171450" indent="-171450">
              <a:spcBef>
                <a:spcPts val="1200"/>
              </a:spcBef>
              <a:buFont typeface="Wingdings" panose="05000000000000000000" pitchFamily="2" charset="2"/>
              <a:buChar char="n"/>
            </a:pPr>
            <a:r>
              <a:rPr lang="ja-JP" altLang="en-US" sz="1200" dirty="0"/>
              <a:t>「出欠連絡」は、担任をはじめとする教職員が確認をしています。</a:t>
            </a:r>
            <a:endParaRPr lang="en-US" altLang="ja-JP" sz="1200" dirty="0"/>
          </a:p>
          <a:p>
            <a:pPr marL="171450" indent="-171450">
              <a:spcBef>
                <a:spcPts val="1200"/>
              </a:spcBef>
              <a:buFont typeface="Wingdings" panose="05000000000000000000" pitchFamily="2" charset="2"/>
              <a:buChar char="n"/>
            </a:pPr>
            <a:r>
              <a:rPr lang="ja-JP" altLang="en-US" sz="1200" dirty="0"/>
              <a:t>本システムには、担任等から返信をする機能はありません。</a:t>
            </a:r>
            <a:endParaRPr lang="en-US" altLang="ja-JP" sz="1200" dirty="0"/>
          </a:p>
          <a:p>
            <a:pPr marL="171450" indent="-171450">
              <a:spcBef>
                <a:spcPts val="1200"/>
              </a:spcBef>
              <a:buFont typeface="Wingdings" panose="05000000000000000000" pitchFamily="2" charset="2"/>
              <a:buChar char="n"/>
            </a:pPr>
            <a:r>
              <a:rPr lang="ja-JP" altLang="en-US" sz="1200" dirty="0"/>
              <a:t>要配慮個人情報を含む書き込みがあった場合は、学校側で当該書き込みを削除します。（クラウド上に残しておく危険性を回避するため）</a:t>
            </a:r>
            <a:br>
              <a:rPr lang="en-US" altLang="ja-JP" sz="1200" dirty="0"/>
            </a:br>
            <a:r>
              <a:rPr lang="ja-JP" altLang="en-US" sz="1200" dirty="0"/>
              <a:t>⇒学校側でコメントが削除された場合、保護者側の書き込み表示は、前回に連絡した内容に戻ります。</a:t>
            </a:r>
            <a:endParaRPr lang="en-US" altLang="ja-JP" sz="1200" dirty="0"/>
          </a:p>
          <a:p>
            <a:pPr marL="171450" indent="-171450">
              <a:spcBef>
                <a:spcPts val="1200"/>
              </a:spcBef>
              <a:buFont typeface="Wingdings" panose="05000000000000000000" pitchFamily="2" charset="2"/>
              <a:buChar char="n"/>
            </a:pPr>
            <a:r>
              <a:rPr lang="ja-JP" altLang="en-US" sz="1200" dirty="0"/>
              <a:t>出欠連絡に書き込んだデータは、保護者側では削除することは出来ません。</a:t>
            </a:r>
            <a:endParaRPr lang="en-US" altLang="ja-JP" sz="1200" dirty="0"/>
          </a:p>
          <a:p>
            <a:pPr marL="171450" indent="-171450">
              <a:spcBef>
                <a:spcPts val="1200"/>
              </a:spcBef>
              <a:buFont typeface="Wingdings" panose="05000000000000000000" pitchFamily="2" charset="2"/>
              <a:buChar char="n"/>
            </a:pPr>
            <a:r>
              <a:rPr lang="ja-JP" altLang="en-US" sz="1200" dirty="0"/>
              <a:t>担任等は、朝の健康観察時に本システムを確認することが考えられます。</a:t>
            </a:r>
            <a:br>
              <a:rPr lang="en-US" altLang="ja-JP" sz="1200" dirty="0"/>
            </a:br>
            <a:r>
              <a:rPr lang="ja-JP" altLang="en-US" sz="1200" dirty="0"/>
              <a:t>当日の連絡時刻を何時まで可能にするかは、学校によって異なります。</a:t>
            </a:r>
            <a:endParaRPr lang="en-US" altLang="ja-JP" sz="1200" dirty="0"/>
          </a:p>
        </p:txBody>
      </p:sp>
      <p:sp>
        <p:nvSpPr>
          <p:cNvPr id="4" name="テキスト ボックス 3"/>
          <p:cNvSpPr txBox="1"/>
          <p:nvPr/>
        </p:nvSpPr>
        <p:spPr>
          <a:xfrm>
            <a:off x="7447806" y="1026552"/>
            <a:ext cx="2266496" cy="830997"/>
          </a:xfrm>
          <a:prstGeom prst="rect">
            <a:avLst/>
          </a:prstGeom>
          <a:noFill/>
          <a:ln w="38100">
            <a:solidFill>
              <a:srgbClr val="FF0000"/>
            </a:solidFill>
          </a:ln>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cs typeface="Meiryo UI" pitchFamily="50" charset="-128"/>
              </a:rPr>
              <a:t>※</a:t>
            </a:r>
            <a:r>
              <a:rPr kumimoji="1" lang="ja-JP" altLang="en-US" sz="1200" b="1" dirty="0">
                <a:latin typeface="Meiryo UI" panose="020B0604030504040204" pitchFamily="50" charset="-128"/>
                <a:ea typeface="Meiryo UI" panose="020B0604030504040204" pitchFamily="50" charset="-128"/>
                <a:cs typeface="Meiryo UI" pitchFamily="50" charset="-128"/>
              </a:rPr>
              <a:t>大田区では、</a:t>
            </a:r>
            <a:r>
              <a:rPr lang="ja-JP" altLang="en-US" sz="1200" b="1" dirty="0">
                <a:latin typeface="Meiryo UI" panose="020B0604030504040204" pitchFamily="50" charset="-128"/>
                <a:ea typeface="Meiryo UI" panose="020B0604030504040204" pitchFamily="50" charset="-128"/>
                <a:cs typeface="Meiryo UI" pitchFamily="50" charset="-128"/>
              </a:rPr>
              <a:t>本機能において、</a:t>
            </a:r>
            <a:br>
              <a:rPr lang="en-US" altLang="ja-JP" sz="1200" b="1" dirty="0">
                <a:latin typeface="Meiryo UI" panose="020B0604030504040204" pitchFamily="50" charset="-128"/>
                <a:ea typeface="Meiryo UI" panose="020B0604030504040204" pitchFamily="50" charset="-128"/>
                <a:cs typeface="Meiryo UI" pitchFamily="50" charset="-128"/>
              </a:rPr>
            </a:br>
            <a:r>
              <a:rPr kumimoji="1" lang="ja-JP" altLang="en-US" sz="1200" b="1" dirty="0">
                <a:latin typeface="Meiryo UI" panose="020B0604030504040204" pitchFamily="50" charset="-128"/>
                <a:ea typeface="Meiryo UI" panose="020B0604030504040204" pitchFamily="50" charset="-128"/>
                <a:cs typeface="Meiryo UI" pitchFamily="50" charset="-128"/>
              </a:rPr>
              <a:t>診断名等の要配慮個人情報の</a:t>
            </a:r>
            <a:br>
              <a:rPr kumimoji="1" lang="en-US" altLang="ja-JP" sz="1200" b="1" dirty="0">
                <a:latin typeface="Meiryo UI" panose="020B0604030504040204" pitchFamily="50" charset="-128"/>
                <a:ea typeface="Meiryo UI" panose="020B0604030504040204" pitchFamily="50" charset="-128"/>
                <a:cs typeface="Meiryo UI" pitchFamily="50" charset="-128"/>
              </a:rPr>
            </a:br>
            <a:r>
              <a:rPr kumimoji="1" lang="ja-JP" altLang="en-US" sz="1200" b="1" dirty="0">
                <a:latin typeface="Meiryo UI" panose="020B0604030504040204" pitchFamily="50" charset="-128"/>
                <a:ea typeface="Meiryo UI" panose="020B0604030504040204" pitchFamily="50" charset="-128"/>
                <a:cs typeface="Meiryo UI" pitchFamily="50" charset="-128"/>
              </a:rPr>
              <a:t>書き込みをネット環境に残すことを避けるよう決めています。</a:t>
            </a:r>
          </a:p>
        </p:txBody>
      </p:sp>
      <p:pic>
        <p:nvPicPr>
          <p:cNvPr id="2" name="図 1"/>
          <p:cNvPicPr>
            <a:picLocks noChangeAspect="1"/>
          </p:cNvPicPr>
          <p:nvPr/>
        </p:nvPicPr>
        <p:blipFill rotWithShape="1">
          <a:blip r:embed="rId2"/>
          <a:srcRect t="15370"/>
          <a:stretch/>
        </p:blipFill>
        <p:spPr>
          <a:xfrm>
            <a:off x="696075" y="1302117"/>
            <a:ext cx="3796247" cy="2232248"/>
          </a:xfrm>
          <a:prstGeom prst="rect">
            <a:avLst/>
          </a:prstGeom>
        </p:spPr>
      </p:pic>
      <p:pic>
        <p:nvPicPr>
          <p:cNvPr id="26" name="図 25"/>
          <p:cNvPicPr>
            <a:picLocks noChangeAspect="1"/>
          </p:cNvPicPr>
          <p:nvPr/>
        </p:nvPicPr>
        <p:blipFill>
          <a:blip r:embed="rId3"/>
          <a:stretch>
            <a:fillRect/>
          </a:stretch>
        </p:blipFill>
        <p:spPr>
          <a:xfrm>
            <a:off x="859400" y="3425715"/>
            <a:ext cx="144000" cy="31718"/>
          </a:xfrm>
          <a:prstGeom prst="rect">
            <a:avLst/>
          </a:prstGeom>
        </p:spPr>
      </p:pic>
      <p:sp>
        <p:nvSpPr>
          <p:cNvPr id="27" name="角丸四角形 26"/>
          <p:cNvSpPr/>
          <p:nvPr/>
        </p:nvSpPr>
        <p:spPr>
          <a:xfrm>
            <a:off x="673214" y="1708561"/>
            <a:ext cx="376285" cy="2979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3"/>
          <a:stretch>
            <a:fillRect/>
          </a:stretch>
        </p:blipFill>
        <p:spPr>
          <a:xfrm>
            <a:off x="779780" y="1556994"/>
            <a:ext cx="180000" cy="39648"/>
          </a:xfrm>
          <a:prstGeom prst="rect">
            <a:avLst/>
          </a:prstGeom>
        </p:spPr>
      </p:pic>
      <p:sp>
        <p:nvSpPr>
          <p:cNvPr id="30" name="角丸四角形吹き出し 29"/>
          <p:cNvSpPr/>
          <p:nvPr/>
        </p:nvSpPr>
        <p:spPr>
          <a:xfrm>
            <a:off x="1973860" y="2409748"/>
            <a:ext cx="2065246" cy="983979"/>
          </a:xfrm>
          <a:prstGeom prst="wedgeRoundRectCallout">
            <a:avLst>
              <a:gd name="adj1" fmla="val -42182"/>
              <a:gd name="adj2" fmla="val -84006"/>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★注意★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最新の連絡が表示されます。</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過去に連絡した情報の確認はできません。</a:t>
            </a:r>
            <a:endParaRPr kumimoji="1" lang="en-US" altLang="ja-JP" sz="1200" dirty="0">
              <a:latin typeface="Meiryo UI" panose="020B0604030504040204" pitchFamily="50" charset="-128"/>
              <a:ea typeface="Meiryo UI" panose="020B0604030504040204" pitchFamily="50" charset="-128"/>
            </a:endParaRPr>
          </a:p>
        </p:txBody>
      </p:sp>
      <p:sp>
        <p:nvSpPr>
          <p:cNvPr id="29" name="角丸四角形 28"/>
          <p:cNvSpPr/>
          <p:nvPr/>
        </p:nvSpPr>
        <p:spPr>
          <a:xfrm>
            <a:off x="3573188" y="1549318"/>
            <a:ext cx="811540" cy="261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488504" y="4203069"/>
            <a:ext cx="4189563" cy="2251890"/>
          </a:xfrm>
          <a:prstGeom prst="rect">
            <a:avLst/>
          </a:prstGeom>
        </p:spPr>
      </p:pic>
      <p:sp>
        <p:nvSpPr>
          <p:cNvPr id="38" name="タイトル 8"/>
          <p:cNvSpPr txBox="1">
            <a:spLocks/>
          </p:cNvSpPr>
          <p:nvPr/>
        </p:nvSpPr>
        <p:spPr bwMode="auto">
          <a:xfrm>
            <a:off x="4962991" y="152400"/>
            <a:ext cx="4751311"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kern="120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2pPr>
            <a:lvl3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3pPr>
            <a:lvl4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4pPr>
            <a:lvl5pPr algn="l" rtl="0" eaLnBrk="0" fontAlgn="base" hangingPunct="0">
              <a:spcBef>
                <a:spcPct val="0"/>
              </a:spcBef>
              <a:spcAft>
                <a:spcPct val="0"/>
              </a:spcAft>
              <a:defRPr kumimoji="1">
                <a:solidFill>
                  <a:schemeClr val="tx2"/>
                </a:solidFill>
                <a:latin typeface="Meiryo UI" panose="020B0604030504040204" pitchFamily="50" charset="-128"/>
                <a:ea typeface="AR P丸ゴシック体E" pitchFamily="50" charset="-128"/>
              </a:defRPr>
            </a:lvl5pPr>
            <a:lvl6pPr marL="4572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6pPr>
            <a:lvl7pPr marL="9144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7pPr>
            <a:lvl8pPr marL="13716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8pPr>
            <a:lvl9pPr marL="1828800" algn="l" rtl="0" fontAlgn="base">
              <a:spcBef>
                <a:spcPct val="0"/>
              </a:spcBef>
              <a:spcAft>
                <a:spcPct val="0"/>
              </a:spcAft>
              <a:defRPr kumimoji="1" sz="3200">
                <a:solidFill>
                  <a:schemeClr val="tx2"/>
                </a:solidFill>
                <a:latin typeface="AR P丸ゴシック体E" pitchFamily="50" charset="-128"/>
                <a:ea typeface="AR P丸ゴシック体E" pitchFamily="50" charset="-128"/>
              </a:defRPr>
            </a:lvl9pPr>
          </a:lstStyle>
          <a:p>
            <a:r>
              <a:rPr lang="ja-JP" altLang="en-US" b="1" dirty="0"/>
              <a:t>！重要！</a:t>
            </a:r>
          </a:p>
        </p:txBody>
      </p:sp>
    </p:spTree>
    <p:extLst>
      <p:ext uri="{BB962C8B-B14F-4D97-AF65-F5344CB8AC3E}">
        <p14:creationId xmlns:p14="http://schemas.microsoft.com/office/powerpoint/2010/main" val="132698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1031" y="645921"/>
            <a:ext cx="9534497" cy="6088062"/>
          </a:xfrm>
        </p:spPr>
        <p:txBody>
          <a:bodyPr/>
          <a:lstStyle/>
          <a:p>
            <a:r>
              <a:rPr lang="ja-JP" altLang="en-US" dirty="0"/>
              <a:t>学校からのお知らせや連絡が表示されます。（本チャンネルを開くよう緊急メール等で学校から連絡をする場合があります。）</a:t>
            </a:r>
            <a:endParaRPr lang="en-US" altLang="ja-JP" dirty="0"/>
          </a:p>
          <a:p>
            <a:r>
              <a:rPr lang="ja-JP" altLang="en-US" dirty="0"/>
              <a:t>「保護者チャンネル」は、担任をはじめとする教職員が確認をしています。</a:t>
            </a:r>
            <a:endParaRPr lang="en-US" altLang="ja-JP" dirty="0"/>
          </a:p>
          <a:p>
            <a:r>
              <a:rPr lang="en-US" altLang="ja-JP" u="sng" dirty="0"/>
              <a:t>※</a:t>
            </a:r>
            <a:r>
              <a:rPr lang="ja-JP" altLang="en-US" u="sng" dirty="0"/>
              <a:t>「保護者チャンネル」は、学校からのお知らせを伝えるためのものです。閲覧以外の機能は使用しないでください。</a:t>
            </a:r>
            <a:endParaRPr lang="en-US" altLang="ja-JP" u="sng" dirty="0"/>
          </a:p>
          <a:p>
            <a:r>
              <a:rPr lang="en-US" altLang="ja-JP" dirty="0"/>
              <a:t>※</a:t>
            </a:r>
            <a:r>
              <a:rPr lang="ja-JP" altLang="en-US" dirty="0"/>
              <a:t>学校の運用によっては「学校全体」「〇学年全クラス」といったグループを作成している場合があります。</a:t>
            </a:r>
            <a:br>
              <a:rPr lang="en-US" altLang="ja-JP" dirty="0"/>
            </a:br>
            <a:r>
              <a:rPr lang="ja-JP" altLang="en-US" dirty="0"/>
              <a:t>   （グループの詳細は学校にお問い合わせください。）</a:t>
            </a:r>
            <a:endParaRPr lang="en-US" altLang="ja-JP" dirty="0"/>
          </a:p>
          <a:p>
            <a:endParaRPr kumimoji="1" lang="ja-JP" altLang="en-US" dirty="0"/>
          </a:p>
        </p:txBody>
      </p:sp>
      <p:sp>
        <p:nvSpPr>
          <p:cNvPr id="14" name="タイトル 13"/>
          <p:cNvSpPr>
            <a:spLocks noGrp="1"/>
          </p:cNvSpPr>
          <p:nvPr>
            <p:ph type="title"/>
          </p:nvPr>
        </p:nvSpPr>
        <p:spPr/>
        <p:txBody>
          <a:bodyPr/>
          <a:lstStyle/>
          <a:p>
            <a:r>
              <a:rPr lang="ja-JP" altLang="en-US" b="1" dirty="0"/>
              <a:t>チャンネル（保護者に向けた掲示板）</a:t>
            </a:r>
            <a:endParaRPr kumimoji="1" lang="ja-JP" altLang="en-US" b="1" dirty="0"/>
          </a:p>
        </p:txBody>
      </p:sp>
      <p:pic>
        <p:nvPicPr>
          <p:cNvPr id="13" name="図 12"/>
          <p:cNvPicPr>
            <a:picLocks noChangeAspect="1"/>
          </p:cNvPicPr>
          <p:nvPr/>
        </p:nvPicPr>
        <p:blipFill rotWithShape="1">
          <a:blip r:embed="rId2"/>
          <a:srcRect t="12154"/>
          <a:stretch/>
        </p:blipFill>
        <p:spPr>
          <a:xfrm>
            <a:off x="721780" y="2071896"/>
            <a:ext cx="8118164" cy="4752528"/>
          </a:xfrm>
          <a:prstGeom prst="rect">
            <a:avLst/>
          </a:prstGeom>
        </p:spPr>
      </p:pic>
      <p:sp>
        <p:nvSpPr>
          <p:cNvPr id="15" name="角丸四角形 14"/>
          <p:cNvSpPr/>
          <p:nvPr/>
        </p:nvSpPr>
        <p:spPr>
          <a:xfrm>
            <a:off x="1310486" y="2638185"/>
            <a:ext cx="1132484" cy="2536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角丸四角形吹き出し 19"/>
          <p:cNvSpPr/>
          <p:nvPr/>
        </p:nvSpPr>
        <p:spPr>
          <a:xfrm>
            <a:off x="6346549" y="4774304"/>
            <a:ext cx="2602151" cy="541935"/>
          </a:xfrm>
          <a:prstGeom prst="wedgeRoundRectCallout">
            <a:avLst>
              <a:gd name="adj1" fmla="val -40796"/>
              <a:gd name="adj2" fmla="val 9727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③先生からのお知らせが表示されます。</a:t>
            </a:r>
          </a:p>
        </p:txBody>
      </p:sp>
      <p:sp>
        <p:nvSpPr>
          <p:cNvPr id="10" name="角丸四角形吹き出し 9"/>
          <p:cNvSpPr/>
          <p:nvPr/>
        </p:nvSpPr>
        <p:spPr>
          <a:xfrm>
            <a:off x="6493741" y="2409657"/>
            <a:ext cx="2563715" cy="860087"/>
          </a:xfrm>
          <a:prstGeom prst="wedgeRoundRectCallout">
            <a:avLst>
              <a:gd name="adj1" fmla="val -39700"/>
              <a:gd name="adj2" fmla="val 94788"/>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★注意★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学校からのお知らせ用となりますので、</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保護者の方は投稿をしないでください。</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338263" y="2947712"/>
            <a:ext cx="1030944" cy="498814"/>
          </a:xfrm>
          <a:prstGeom prst="rect">
            <a:avLst/>
          </a:prstGeom>
        </p:spPr>
      </p:pic>
      <p:sp>
        <p:nvSpPr>
          <p:cNvPr id="17" name="角丸四角形吹き出し 16"/>
          <p:cNvSpPr/>
          <p:nvPr/>
        </p:nvSpPr>
        <p:spPr>
          <a:xfrm>
            <a:off x="4619390" y="6153798"/>
            <a:ext cx="3168352" cy="420844"/>
          </a:xfrm>
          <a:prstGeom prst="wedgeRoundRectCallout">
            <a:avLst>
              <a:gd name="adj1" fmla="val -60602"/>
              <a:gd name="adj2" fmla="val -44549"/>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④添付ファイルをクリックするとファイルが開きます。</a:t>
            </a:r>
            <a:endParaRPr kumimoji="1" lang="ja-JP" altLang="en-US" sz="1200" dirty="0">
              <a:latin typeface="Meiryo UI" panose="020B0604030504040204" pitchFamily="50" charset="-128"/>
              <a:ea typeface="Meiryo UI" panose="020B0604030504040204" pitchFamily="50" charset="-128"/>
            </a:endParaRPr>
          </a:p>
        </p:txBody>
      </p:sp>
      <p:pic>
        <p:nvPicPr>
          <p:cNvPr id="6" name="図 5" descr="画面の領域"/>
          <p:cNvPicPr>
            <a:picLocks noChangeAspect="1"/>
          </p:cNvPicPr>
          <p:nvPr/>
        </p:nvPicPr>
        <p:blipFill rotWithShape="1">
          <a:blip r:embed="rId4">
            <a:extLst>
              <a:ext uri="{28A0092B-C50C-407E-A947-70E740481C1C}">
                <a14:useLocalDpi xmlns:a14="http://schemas.microsoft.com/office/drawing/2010/main" val="0"/>
              </a:ext>
            </a:extLst>
          </a:blip>
          <a:srcRect l="7085" t="19456" r="9003" b="68299"/>
          <a:stretch/>
        </p:blipFill>
        <p:spPr>
          <a:xfrm>
            <a:off x="756769" y="2837696"/>
            <a:ext cx="512587" cy="432048"/>
          </a:xfrm>
          <a:prstGeom prst="rect">
            <a:avLst/>
          </a:prstGeom>
        </p:spPr>
      </p:pic>
      <p:sp>
        <p:nvSpPr>
          <p:cNvPr id="21" name="角丸四角形 20"/>
          <p:cNvSpPr/>
          <p:nvPr/>
        </p:nvSpPr>
        <p:spPr>
          <a:xfrm>
            <a:off x="707707" y="3320876"/>
            <a:ext cx="579902" cy="4833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教科書体" panose="02020600000000000000" pitchFamily="18" charset="-128"/>
              <a:ea typeface="HGS教科書体" panose="02020600000000000000" pitchFamily="18" charset="-128"/>
            </a:endParaRPr>
          </a:p>
        </p:txBody>
      </p:sp>
      <p:sp>
        <p:nvSpPr>
          <p:cNvPr id="22" name="角丸四角形吹き出し 21"/>
          <p:cNvSpPr/>
          <p:nvPr/>
        </p:nvSpPr>
        <p:spPr>
          <a:xfrm>
            <a:off x="392731" y="4050396"/>
            <a:ext cx="1557574" cy="377954"/>
          </a:xfrm>
          <a:prstGeom prst="wedgeRoundRectCallout">
            <a:avLst>
              <a:gd name="adj1" fmla="val -12416"/>
              <a:gd name="adj2" fmla="val -13353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①「チャンネル」を選択</a:t>
            </a:r>
          </a:p>
        </p:txBody>
      </p:sp>
      <p:sp>
        <p:nvSpPr>
          <p:cNvPr id="19" name="角丸四角形吹き出し 18"/>
          <p:cNvSpPr/>
          <p:nvPr/>
        </p:nvSpPr>
        <p:spPr>
          <a:xfrm>
            <a:off x="1310486" y="3053720"/>
            <a:ext cx="1438202" cy="335108"/>
          </a:xfrm>
          <a:prstGeom prst="wedgeRoundRectCallout">
            <a:avLst>
              <a:gd name="adj1" fmla="val -35018"/>
              <a:gd name="adj2" fmla="val -106044"/>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②</a:t>
            </a:r>
            <a:r>
              <a:rPr kumimoji="1" lang="ja-JP" altLang="en-US" sz="1200" dirty="0">
                <a:latin typeface="Meiryo UI" panose="020B0604030504040204" pitchFamily="50" charset="-128"/>
                <a:ea typeface="Meiryo UI" panose="020B0604030504040204" pitchFamily="50" charset="-128"/>
              </a:rPr>
              <a:t>「保護者」を選択</a:t>
            </a:r>
          </a:p>
        </p:txBody>
      </p:sp>
      <p:sp>
        <p:nvSpPr>
          <p:cNvPr id="26" name="角丸四角形吹き出し 25"/>
          <p:cNvSpPr/>
          <p:nvPr/>
        </p:nvSpPr>
        <p:spPr>
          <a:xfrm>
            <a:off x="2550463" y="2079207"/>
            <a:ext cx="2546554" cy="721940"/>
          </a:xfrm>
          <a:prstGeom prst="wedgeRoundRectCallout">
            <a:avLst>
              <a:gd name="adj1" fmla="val -75486"/>
              <a:gd name="adj2" fmla="val -2659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a:latin typeface="Meiryo UI" panose="020B0604030504040204" pitchFamily="50" charset="-128"/>
                <a:ea typeface="Meiryo UI" panose="020B0604030504040204" pitchFamily="50" charset="-128"/>
              </a:rPr>
              <a:t>「タイムライン」</a:t>
            </a:r>
            <a:endParaRPr kumimoji="1" lang="en-US" altLang="ja-JP" sz="1200" dirty="0">
              <a:latin typeface="Meiryo UI" panose="020B0604030504040204" pitchFamily="50" charset="-128"/>
              <a:ea typeface="Meiryo UI" panose="020B0604030504040204" pitchFamily="50" charset="-128"/>
            </a:endParaRPr>
          </a:p>
          <a:p>
            <a:r>
              <a:rPr lang="ja-JP" altLang="en-US" sz="1200" dirty="0"/>
              <a:t>参加しているすべての</a:t>
            </a:r>
            <a:endParaRPr lang="en-US" altLang="ja-JP" sz="1200" dirty="0"/>
          </a:p>
          <a:p>
            <a:r>
              <a:rPr lang="ja-JP" altLang="en-US" sz="1200" dirty="0"/>
              <a:t>チャンネルのメッセージが表示されます。</a:t>
            </a:r>
            <a:endParaRPr kumimoji="1" lang="en-US" altLang="ja-JP" sz="1200" dirty="0">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a:blip r:embed="rId5"/>
          <a:stretch>
            <a:fillRect/>
          </a:stretch>
        </p:blipFill>
        <p:spPr>
          <a:xfrm>
            <a:off x="861737" y="2510085"/>
            <a:ext cx="326877" cy="72000"/>
          </a:xfrm>
          <a:prstGeom prst="rect">
            <a:avLst/>
          </a:prstGeom>
        </p:spPr>
      </p:pic>
      <p:pic>
        <p:nvPicPr>
          <p:cNvPr id="28" name="図 27"/>
          <p:cNvPicPr>
            <a:picLocks noChangeAspect="1"/>
          </p:cNvPicPr>
          <p:nvPr/>
        </p:nvPicPr>
        <p:blipFill>
          <a:blip r:embed="rId5"/>
          <a:stretch>
            <a:fillRect/>
          </a:stretch>
        </p:blipFill>
        <p:spPr>
          <a:xfrm>
            <a:off x="1009935" y="6625873"/>
            <a:ext cx="252000" cy="55507"/>
          </a:xfrm>
          <a:prstGeom prst="rect">
            <a:avLst/>
          </a:prstGeom>
        </p:spPr>
      </p:pic>
    </p:spTree>
    <p:extLst>
      <p:ext uri="{BB962C8B-B14F-4D97-AF65-F5344CB8AC3E}">
        <p14:creationId xmlns:p14="http://schemas.microsoft.com/office/powerpoint/2010/main" val="2956104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iryo UI">
      <a:majorFont>
        <a:latin typeface="Meiryo UI"/>
        <a:ea typeface="Meiryo UI"/>
        <a:cs typeface=""/>
      </a:majorFont>
      <a:minorFont>
        <a:latin typeface="Meiryo UI"/>
        <a:ea typeface="Meiryo UI"/>
        <a:cs typeface=""/>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latin typeface="Meiryo UI" pitchFamily="50" charset="-128"/>
            <a:ea typeface="Meiryo UI" pitchFamily="50" charset="-128"/>
            <a:cs typeface="Meiryo UI"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9272</TotalTime>
  <Words>1384</Words>
  <Application>Microsoft Office PowerPoint</Application>
  <PresentationFormat>A4 210 x 297 mm</PresentationFormat>
  <Paragraphs>115</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AR P丸ゴシック体E</vt:lpstr>
      <vt:lpstr>HGS教科書体</vt:lpstr>
      <vt:lpstr>Meiryo UI</vt:lpstr>
      <vt:lpstr>ＭＳ Ｐゴシック</vt:lpstr>
      <vt:lpstr>Arial</vt:lpstr>
      <vt:lpstr>Calibri</vt:lpstr>
      <vt:lpstr>Wingdings</vt:lpstr>
      <vt:lpstr>Wingdings 3</vt:lpstr>
      <vt:lpstr>1_アース</vt:lpstr>
      <vt:lpstr>まなびポケット 保護者連絡機能マニュアル ≪新入生・転入生　保護者用≫</vt:lpstr>
      <vt:lpstr>まなびポケット　保護者連絡機能について</vt:lpstr>
      <vt:lpstr>保護者アプリ</vt:lpstr>
      <vt:lpstr>保護者アカウント　ログイン手順</vt:lpstr>
      <vt:lpstr>保護者アカウント　パスワード変更</vt:lpstr>
      <vt:lpstr>出欠連絡</vt:lpstr>
      <vt:lpstr>チャンネル（保護者に向けた掲示板）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ライオン事務器</dc:creator>
  <cp:lastModifiedBy>240000412</cp:lastModifiedBy>
  <cp:revision>881</cp:revision>
  <cp:lastPrinted>2023-03-01T02:04:01Z</cp:lastPrinted>
  <dcterms:created xsi:type="dcterms:W3CDTF">2011-02-15T06:24:52Z</dcterms:created>
  <dcterms:modified xsi:type="dcterms:W3CDTF">2025-04-17T08:35:17Z</dcterms:modified>
</cp:coreProperties>
</file>